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210.xml" ContentType="application/vnd.openxmlformats-officedocument.presentationml.tags+xml"/>
  <Override PartName="/ppt/tags/tag410.xml" ContentType="application/vnd.openxmlformats-officedocument.presentationml.tags+xml"/>
  <Override PartName="/ppt/tags/tag610.xml" ContentType="application/vnd.openxmlformats-officedocument.presentationml.tags+xml"/>
  <Override PartName="/ppt/tags/tag810.xml" ContentType="application/vnd.openxmlformats-officedocument.presentationml.tags+xml"/>
  <Override PartName="/ppt/tags/tag100.xml" ContentType="application/vnd.openxmlformats-officedocument.presentationml.tags+xml"/>
  <Override PartName="/ppt/tags/tag120.xml" ContentType="application/vnd.openxmlformats-officedocument.presentationml.tags+xml"/>
  <Override PartName="/ppt/tags/tag140.xml" ContentType="application/vnd.openxmlformats-officedocument.presentationml.tags+xml"/>
  <Override PartName="/ppt/tags/tag160.xml" ContentType="application/vnd.openxmlformats-officedocument.presentationml.tags+xml"/>
  <Override PartName="/ppt/tags/tag180.xml" ContentType="application/vnd.openxmlformats-officedocument.presentationml.tags+xml"/>
  <Override PartName="/ppt/tags/tag200.xml" ContentType="application/vnd.openxmlformats-officedocument.presentationml.tags+xml"/>
  <Override PartName="/ppt/tags/tag220.xml" ContentType="application/vnd.openxmlformats-officedocument.presentationml.tags+xml"/>
  <Override PartName="/ppt/tags/tag240.xml" ContentType="application/vnd.openxmlformats-officedocument.presentationml.tags+xml"/>
  <Override PartName="/ppt/tags/tag260.xml" ContentType="application/vnd.openxmlformats-officedocument.presentationml.tags+xml"/>
  <Override PartName="/ppt/tags/tag280.xml" ContentType="application/vnd.openxmlformats-officedocument.presentationml.tags+xml"/>
  <Override PartName="/ppt/tags/tag300.xml" ContentType="application/vnd.openxmlformats-officedocument.presentationml.tags+xml"/>
  <Override PartName="/ppt/tags/tag320.xml" ContentType="application/vnd.openxmlformats-officedocument.presentationml.tags+xml"/>
  <Override PartName="/ppt/tags/tag340.xml" ContentType="application/vnd.openxmlformats-officedocument.presentationml.tags+xml"/>
  <Override PartName="/ppt/tags/tag360.xml" ContentType="application/vnd.openxmlformats-officedocument.presentationml.tags+xml"/>
  <Override PartName="/ppt/tags/tag380.xml" ContentType="application/vnd.openxmlformats-officedocument.presentationml.tags+xml"/>
  <Override PartName="/ppt/tags/tag411.xml" ContentType="application/vnd.openxmlformats-officedocument.presentationml.tags+xml"/>
  <Override PartName="/ppt/tags/tag440.xml" ContentType="application/vnd.openxmlformats-officedocument.presentationml.tags+xml"/>
  <Override PartName="/ppt/tags/tag460.xml" ContentType="application/vnd.openxmlformats-officedocument.presentationml.tags+xml"/>
  <Override PartName="/ppt/tags/tag500.xml" ContentType="application/vnd.openxmlformats-officedocument.presentationml.tags+xml"/>
  <Override PartName="/ppt/tags/tag550.xml" ContentType="application/vnd.openxmlformats-officedocument.presentationml.tags+xml"/>
  <Override PartName="/ppt/tags/tag590.xml" ContentType="application/vnd.openxmlformats-officedocument.presentationml.tags+xml"/>
  <Override PartName="/ppt/tags/tag64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29"/>
  </p:notesMasterIdLst>
  <p:handoutMasterIdLst>
    <p:handoutMasterId r:id="rId30"/>
  </p:handoutMasterIdLst>
  <p:sldIdLst>
    <p:sldId id="690" r:id="rId3"/>
    <p:sldId id="688" r:id="rId4"/>
    <p:sldId id="702" r:id="rId5"/>
    <p:sldId id="720" r:id="rId6"/>
    <p:sldId id="721" r:id="rId7"/>
    <p:sldId id="679" r:id="rId8"/>
    <p:sldId id="722" r:id="rId9"/>
    <p:sldId id="723" r:id="rId10"/>
    <p:sldId id="718" r:id="rId11"/>
    <p:sldId id="696" r:id="rId12"/>
    <p:sldId id="697" r:id="rId13"/>
    <p:sldId id="729" r:id="rId14"/>
    <p:sldId id="730" r:id="rId15"/>
    <p:sldId id="731" r:id="rId16"/>
    <p:sldId id="735" r:id="rId17"/>
    <p:sldId id="732" r:id="rId18"/>
    <p:sldId id="733" r:id="rId19"/>
    <p:sldId id="734" r:id="rId20"/>
    <p:sldId id="736" r:id="rId21"/>
    <p:sldId id="737" r:id="rId22"/>
    <p:sldId id="738" r:id="rId23"/>
    <p:sldId id="739" r:id="rId24"/>
    <p:sldId id="740" r:id="rId25"/>
    <p:sldId id="741" r:id="rId26"/>
    <p:sldId id="742" r:id="rId27"/>
    <p:sldId id="743" r:id="rId28"/>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6B01"/>
    <a:srgbClr val="FF2525"/>
    <a:srgbClr val="CDF7F5"/>
    <a:srgbClr val="FC9E9E"/>
    <a:srgbClr val="D2FD9D"/>
    <a:srgbClr val="C0B9E1"/>
    <a:srgbClr val="FFFFFF"/>
    <a:srgbClr val="BACCE0"/>
    <a:srgbClr val="BBC4C8"/>
    <a:srgbClr val="3D5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18" autoAdjust="0"/>
    <p:restoredTop sz="95514" autoAdjust="0"/>
  </p:normalViewPr>
  <p:slideViewPr>
    <p:cSldViewPr snapToGrid="0">
      <p:cViewPr varScale="1">
        <p:scale>
          <a:sx n="131" d="100"/>
          <a:sy n="131" d="100"/>
        </p:scale>
        <p:origin x="55" y="137"/>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6" d="100"/>
          <a:sy n="96" d="100"/>
        </p:scale>
        <p:origin x="4022"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421BED-F3D0-4D29-9321-F8C216B84FD6}" type="datetimeFigureOut">
              <a:rPr lang="zh-CN" altLang="en-US" smtClean="0"/>
              <a:t>2023/12/12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9ACA51-D3FA-4669-A5CD-C36713D31035}"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7DD2E-939A-489C-8FCB-5BD7E12246C9}" type="datetimeFigureOut">
              <a:rPr lang="zh-CN" altLang="en-US" smtClean="0"/>
              <a:t>2023/12/12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919ED4-3D75-4618-A573-99DB09BF321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在这里列小标题</a:t>
            </a:r>
          </a:p>
        </p:txBody>
      </p:sp>
      <p:sp>
        <p:nvSpPr>
          <p:cNvPr id="4" name="灯片编号占位符 3"/>
          <p:cNvSpPr>
            <a:spLocks noGrp="1"/>
          </p:cNvSpPr>
          <p:nvPr>
            <p:ph type="sldNum" sz="quarter" idx="10"/>
          </p:nvPr>
        </p:nvSpPr>
        <p:spPr/>
        <p:txBody>
          <a:bodyPr/>
          <a:lstStyle/>
          <a:p>
            <a:fld id="{1124B15B-9D34-48B7-B76B-BDE38A39AD94}"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在这里列小标题</a:t>
            </a:r>
          </a:p>
        </p:txBody>
      </p:sp>
      <p:sp>
        <p:nvSpPr>
          <p:cNvPr id="4" name="灯片编号占位符 3"/>
          <p:cNvSpPr>
            <a:spLocks noGrp="1"/>
          </p:cNvSpPr>
          <p:nvPr>
            <p:ph type="sldNum" sz="quarter" idx="10"/>
          </p:nvPr>
        </p:nvSpPr>
        <p:spPr/>
        <p:txBody>
          <a:bodyPr/>
          <a:lstStyle/>
          <a:p>
            <a:fld id="{1124B15B-9D34-48B7-B76B-BDE38A39AD94}" type="slidenum">
              <a:rPr lang="zh-CN" altLang="en-US" smtClean="0"/>
              <a:t>19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在这里列小标题</a:t>
            </a:r>
          </a:p>
        </p:txBody>
      </p:sp>
      <p:sp>
        <p:nvSpPr>
          <p:cNvPr id="4" name="灯片编号占位符 3"/>
          <p:cNvSpPr>
            <a:spLocks noGrp="1"/>
          </p:cNvSpPr>
          <p:nvPr>
            <p:ph type="sldNum" sz="quarter" idx="10"/>
          </p:nvPr>
        </p:nvSpPr>
        <p:spPr/>
        <p:txBody>
          <a:bodyPr/>
          <a:lstStyle/>
          <a:p>
            <a:fld id="{1124B15B-9D34-48B7-B76B-BDE38A39AD94}" type="slidenum">
              <a:rPr lang="zh-CN" altLang="en-US" smtClean="0"/>
              <a:t>24</a:t>
            </a:fld>
            <a:endParaRPr lang="zh-CN" altLang="en-US"/>
          </a:p>
        </p:txBody>
      </p:sp>
    </p:spTree>
    <p:extLst>
      <p:ext uri="{BB962C8B-B14F-4D97-AF65-F5344CB8AC3E}">
        <p14:creationId xmlns:p14="http://schemas.microsoft.com/office/powerpoint/2010/main" val="2200697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1124B15B-9D34-48B7-B76B-BDE38A39AD94}"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在这里列小标题</a:t>
            </a:r>
          </a:p>
        </p:txBody>
      </p:sp>
      <p:sp>
        <p:nvSpPr>
          <p:cNvPr id="4" name="灯片编号占位符 3"/>
          <p:cNvSpPr>
            <a:spLocks noGrp="1"/>
          </p:cNvSpPr>
          <p:nvPr>
            <p:ph type="sldNum" sz="quarter" idx="10"/>
          </p:nvPr>
        </p:nvSpPr>
        <p:spPr/>
        <p:txBody>
          <a:bodyPr/>
          <a:lstStyle/>
          <a:p>
            <a:fld id="{1124B15B-9D34-48B7-B76B-BDE38A39AD94}"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在这里列小标题</a:t>
            </a:r>
          </a:p>
        </p:txBody>
      </p:sp>
      <p:sp>
        <p:nvSpPr>
          <p:cNvPr id="4" name="灯片编号占位符 3"/>
          <p:cNvSpPr>
            <a:spLocks noGrp="1"/>
          </p:cNvSpPr>
          <p:nvPr>
            <p:ph type="sldNum" sz="quarter" idx="10"/>
          </p:nvPr>
        </p:nvSpPr>
        <p:spPr/>
        <p:txBody>
          <a:bodyPr/>
          <a:lstStyle/>
          <a:p>
            <a:fld id="{1124B15B-9D34-48B7-B76B-BDE38A39AD94}"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BB14C56-CD5A-4BCA-A185-06BF763856EB}" type="datetimeFigureOut">
              <a:rPr lang="zh-CN" altLang="en-US" smtClean="0"/>
              <a:t>2023/12/12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lang="zh-CN" altLang="en-US" sz="1200" kern="1200" smtClean="0">
                <a:solidFill>
                  <a:schemeClr val="tx1">
                    <a:tint val="75000"/>
                  </a:schemeClr>
                </a:solidFill>
                <a:latin typeface="Times New Roman" panose="02020603050405020304" pitchFamily="18" charset="0"/>
                <a:ea typeface="+mn-ea"/>
                <a:cs typeface="Times New Roman" panose="02020603050405020304" pitchFamily="18" charset="0"/>
              </a:defRPr>
            </a:lvl1pPr>
          </a:lstStyle>
          <a:p>
            <a:fld id="{2DA3FF78-4202-4C00-ABBB-2A317B784776}" type="slidenum">
              <a:rPr lang="en-US" altLang="zh-CN" smtClean="0"/>
              <a:t>‹#›</a:t>
            </a:fld>
            <a:endParaRPr lang="en-US"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BB14C56-CD5A-4BCA-A185-06BF763856EB}" type="datetimeFigureOut">
              <a:rPr lang="zh-CN" altLang="en-US" smtClean="0"/>
              <a:t>2023/12/12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A3FF78-4202-4C00-ABBB-2A317B784776}" type="slidenum">
              <a:rPr lang="zh-CN" altLang="en-US" smtClean="0"/>
              <a:t>‹#›</a:t>
            </a:fld>
            <a:endParaRPr lang="zh-CN" alt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BB14C56-CD5A-4BCA-A185-06BF763856EB}" type="datetimeFigureOut">
              <a:rPr lang="zh-CN" altLang="en-US" smtClean="0"/>
              <a:t>2023/12/12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A3FF78-4202-4C00-ABBB-2A317B784776}" type="slidenum">
              <a:rPr lang="zh-CN" altLang="en-US" smtClean="0"/>
              <a:t>‹#›</a:t>
            </a:fld>
            <a:endParaRPr lang="zh-CN" altLang="en-US"/>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lumMod val="95000"/>
                  </a:schemeClr>
                </a:solidFill>
                <a:latin typeface="微软雅黑" panose="020B0503020204020204" charset="-122"/>
                <a:ea typeface="微软雅黑" panose="020B0503020204020204" charset="-122"/>
                <a:sym typeface="+mn-ea"/>
              </a:rPr>
              <a:t>感谢您下载小木头平台上提供的</a:t>
            </a:r>
            <a:r>
              <a:rPr lang="en-US" altLang="zh-CN" sz="300" dirty="0">
                <a:solidFill>
                  <a:schemeClr val="bg1">
                    <a:lumMod val="95000"/>
                  </a:schemeClr>
                </a:solidFill>
                <a:latin typeface="微软雅黑" panose="020B0503020204020204" charset="-122"/>
                <a:ea typeface="微软雅黑" panose="020B0503020204020204" charset="-122"/>
                <a:sym typeface="+mn-ea"/>
              </a:rPr>
              <a:t>PPT</a:t>
            </a:r>
            <a:r>
              <a:rPr lang="zh-CN" altLang="en-US" sz="300" dirty="0">
                <a:solidFill>
                  <a:schemeClr val="bg1">
                    <a:lumMod val="95000"/>
                  </a:schemeClr>
                </a:solidFill>
                <a:latin typeface="微软雅黑" panose="020B0503020204020204" charset="-122"/>
                <a:ea typeface="微软雅黑" panose="020B0503020204020204" charset="-122"/>
                <a:sym typeface="+mn-ea"/>
              </a:rPr>
              <a:t>作品，为了您和小木头以及原创作者的利益，请勿复制、传播、销售，否则将承担法律责任！小木头将对作品进行维权，按照传播下载次数进行十倍的索取赔偿！</a:t>
            </a:r>
          </a:p>
          <a:p>
            <a:r>
              <a:rPr lang="en-US" altLang="zh-CN" sz="600" dirty="0">
                <a:solidFill>
                  <a:schemeClr val="bg1">
                    <a:lumMod val="95000"/>
                  </a:schemeClr>
                </a:solidFill>
                <a:latin typeface="微软雅黑" panose="020B0503020204020204" charset="-122"/>
                <a:ea typeface="微软雅黑" panose="020B0503020204020204" charset="-122"/>
                <a:sym typeface="+mn-ea"/>
              </a:rPr>
              <a:t>ibaotu.com</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8" name="文本框 7"/>
          <p:cNvSpPr txBox="1"/>
          <p:nvPr userDrawn="1"/>
        </p:nvSpPr>
        <p:spPr>
          <a:xfrm>
            <a:off x="11749939" y="6550223"/>
            <a:ext cx="884121" cy="276999"/>
          </a:xfrm>
          <a:prstGeom prst="rect">
            <a:avLst/>
          </a:prstGeom>
          <a:noFill/>
        </p:spPr>
        <p:txBody>
          <a:bodyPr wrap="square" rtlCol="0">
            <a:spAutoFit/>
          </a:bodyPr>
          <a:lstStyle/>
          <a:p>
            <a:fld id="{60E824D8-A1E7-4AEC-8332-86B30DC3C4B0}" type="slidenum">
              <a:rPr lang="zh-CN" altLang="en-US" sz="1200" kern="1200" smtClean="0">
                <a:solidFill>
                  <a:schemeClr val="tx1">
                    <a:tint val="75000"/>
                  </a:schemeClr>
                </a:solidFill>
                <a:latin typeface="Times New Roman" panose="02020603050405020304" pitchFamily="18" charset="0"/>
                <a:ea typeface="+mn-ea"/>
                <a:cs typeface="Times New Roman" panose="02020603050405020304" pitchFamily="18" charset="0"/>
              </a:rPr>
              <a:t>‹#›</a:t>
            </a:fld>
            <a:endParaRPr lang="zh-CN" altLang="en-US" sz="1200" kern="1200" dirty="0">
              <a:solidFill>
                <a:schemeClr val="tx1">
                  <a:tint val="75000"/>
                </a:schemeClr>
              </a:solidFill>
              <a:latin typeface="Times New Roman" panose="02020603050405020304" pitchFamily="18" charset="0"/>
              <a:ea typeface="+mn-ea"/>
              <a:cs typeface="Times New Roman" panose="02020603050405020304" pitchFamily="18" charset="0"/>
            </a:endParaRPr>
          </a:p>
        </p:txBody>
      </p:sp>
      <p:grpSp>
        <p:nvGrpSpPr>
          <p:cNvPr id="17" name="组合 16"/>
          <p:cNvGrpSpPr/>
          <p:nvPr userDrawn="1"/>
        </p:nvGrpSpPr>
        <p:grpSpPr>
          <a:xfrm>
            <a:off x="660400" y="344681"/>
            <a:ext cx="384771" cy="384771"/>
            <a:chOff x="669869" y="597306"/>
            <a:chExt cx="409972" cy="409973"/>
          </a:xfrm>
        </p:grpSpPr>
        <p:sp>
          <p:nvSpPr>
            <p:cNvPr id="18" name="íṥļîḓê"/>
            <p:cNvSpPr/>
            <p:nvPr/>
          </p:nvSpPr>
          <p:spPr>
            <a:xfrm>
              <a:off x="669869" y="597306"/>
              <a:ext cx="409972" cy="409973"/>
            </a:xfrm>
            <a:prstGeom prst="ellipse">
              <a:avLst/>
            </a:prstGeom>
            <a:noFill/>
            <a:ln w="12700" cap="flat" cmpd="sng" algn="ctr">
              <a:solidFill>
                <a:srgbClr val="3D5864"/>
              </a:solidFill>
              <a:prstDash val="solid"/>
              <a:miter lim="800000"/>
            </a:ln>
            <a:effectLst/>
          </p:spPr>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íṥlíḓê"/>
            <p:cNvSpPr/>
            <p:nvPr/>
          </p:nvSpPr>
          <p:spPr>
            <a:xfrm>
              <a:off x="707772" y="635208"/>
              <a:ext cx="334166" cy="334167"/>
            </a:xfrm>
            <a:prstGeom prst="ellipse">
              <a:avLst/>
            </a:prstGeom>
            <a:solidFill>
              <a:srgbClr val="3D5864"/>
            </a:solidFill>
            <a:ln w="28575" cap="flat" cmpd="sng" algn="ctr">
              <a:noFill/>
              <a:prstDash val="solid"/>
              <a:miter lim="800000"/>
            </a:ln>
            <a:effectLst/>
          </p:spPr>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ysClr val="window" lastClr="FFFFFF"/>
            </a:solidFill>
            <a:ln w="28575" cap="flat" cmpd="sng" algn="ctr">
              <a:noFill/>
              <a:prstDash val="solid"/>
              <a:miter lim="800000"/>
            </a:ln>
            <a:effectLst/>
          </p:spPr>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21" name="直接连接符 20"/>
          <p:cNvCxnSpPr/>
          <p:nvPr userDrawn="1"/>
        </p:nvCxnSpPr>
        <p:spPr>
          <a:xfrm>
            <a:off x="650931" y="852684"/>
            <a:ext cx="10867969" cy="0"/>
          </a:xfrm>
          <a:prstGeom prst="line">
            <a:avLst/>
          </a:prstGeom>
          <a:noFill/>
          <a:ln w="6350" cap="flat" cmpd="sng" algn="ctr">
            <a:solidFill>
              <a:sysClr val="window" lastClr="FFFFFF">
                <a:lumMod val="75000"/>
              </a:sysClr>
            </a:solidFill>
            <a:prstDash val="solid"/>
            <a:miter lim="800000"/>
          </a:ln>
          <a:effectLst/>
        </p:spPr>
      </p:cxnSp>
      <p:pic>
        <p:nvPicPr>
          <p:cNvPr id="23" name="图片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19" name="图片 18"/>
          <p:cNvPicPr>
            <a:picLocks noChangeAspect="1"/>
          </p:cNvPicPr>
          <p:nvPr userDrawn="1"/>
        </p:nvPicPr>
        <p:blipFill rotWithShape="1">
          <a:blip r:embed="rId2">
            <a:extLst>
              <a:ext uri="{28A0092B-C50C-407E-A947-70E740481C1C}">
                <a14:useLocalDpi xmlns:a14="http://schemas.microsoft.com/office/drawing/2010/main" val="0"/>
              </a:ext>
            </a:extLst>
          </a:blip>
          <a:srcRect r="25229"/>
          <a:stretch>
            <a:fillRect/>
          </a:stretch>
        </p:blipFill>
        <p:spPr>
          <a:xfrm>
            <a:off x="5340455" y="0"/>
            <a:ext cx="6858633" cy="6858000"/>
          </a:xfrm>
          <a:prstGeom prst="rect">
            <a:avLst/>
          </a:prstGeom>
        </p:spPr>
      </p:pic>
      <p:sp>
        <p:nvSpPr>
          <p:cNvPr id="32" name="矩形 31"/>
          <p:cNvSpPr/>
          <p:nvPr userDrawn="1"/>
        </p:nvSpPr>
        <p:spPr>
          <a:xfrm>
            <a:off x="56728" y="0"/>
            <a:ext cx="12192000" cy="6858000"/>
          </a:xfrm>
          <a:prstGeom prst="rect">
            <a:avLst/>
          </a:prstGeom>
          <a:gradFill flip="none" rotWithShape="1">
            <a:gsLst>
              <a:gs pos="46000">
                <a:schemeClr val="bg1"/>
              </a:gs>
              <a:gs pos="100000">
                <a:schemeClr val="bg1">
                  <a:alpha val="0"/>
                </a:schemeClr>
              </a:gs>
            </a:gsLst>
            <a:lin ang="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 name="直接连接符 21"/>
          <p:cNvCxnSpPr/>
          <p:nvPr userDrawn="1"/>
        </p:nvCxnSpPr>
        <p:spPr>
          <a:xfrm flipV="1">
            <a:off x="667503" y="4827181"/>
            <a:ext cx="4492832" cy="12619"/>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文本占位符 25"/>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3" name="图片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33976298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2" name="矩形 21"/>
          <p:cNvSpPr/>
          <p:nvPr userDrawn="1"/>
        </p:nvSpPr>
        <p:spPr>
          <a:xfrm>
            <a:off x="0" y="226759"/>
            <a:ext cx="127591" cy="320525"/>
          </a:xfrm>
          <a:prstGeom prst="rect">
            <a:avLst/>
          </a:prstGeom>
          <a:solidFill>
            <a:srgbClr val="3D5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5864"/>
              </a:solidFill>
              <a:effectLst/>
              <a:uLnTx/>
              <a:uFillTx/>
              <a:latin typeface="等线" panose="02010600030101010101" charset="-122"/>
              <a:ea typeface="等线" panose="02010600030101010101" charset="-122"/>
              <a:cs typeface="+mn-cs"/>
            </a:endParaRPr>
          </a:p>
        </p:txBody>
      </p:sp>
      <p:sp>
        <p:nvSpPr>
          <p:cNvPr id="29" name="文本占位符 28"/>
          <p:cNvSpPr>
            <a:spLocks noGrp="1"/>
          </p:cNvSpPr>
          <p:nvPr>
            <p:ph type="body" sz="quarter" idx="10" hasCustomPrompt="1"/>
          </p:nvPr>
        </p:nvSpPr>
        <p:spPr>
          <a:xfrm>
            <a:off x="237263" y="178734"/>
            <a:ext cx="6557333" cy="416571"/>
          </a:xfrm>
        </p:spPr>
        <p:txBody>
          <a:bodyPr>
            <a:normAutofit/>
          </a:bodyPr>
          <a:lstStyle>
            <a:lvl1pPr marL="0" indent="0" algn="l" defTabSz="914400" rtl="0" eaLnBrk="1" latinLnBrk="0" hangingPunct="1">
              <a:buNone/>
              <a:defRPr lang="zh-CN" altLang="en-US" sz="2400" kern="1200" dirty="0" smtClean="0">
                <a:solidFill>
                  <a:srgbClr val="3D5864"/>
                </a:solidFill>
                <a:latin typeface="+mj-ea"/>
                <a:ea typeface="+mj-ea"/>
                <a:cs typeface="+mn-cs"/>
              </a:defRPr>
            </a:lvl1pPr>
          </a:lstStyle>
          <a:p>
            <a:pPr lvl="0"/>
            <a:r>
              <a:rPr lang="zh-CN" altLang="en-US" dirty="0"/>
              <a:t>单击此处编辑</a:t>
            </a:r>
          </a:p>
        </p:txBody>
      </p:sp>
      <p:sp>
        <p:nvSpPr>
          <p:cNvPr id="2" name="矩形 1"/>
          <p:cNvSpPr/>
          <p:nvPr userDrawn="1"/>
        </p:nvSpPr>
        <p:spPr>
          <a:xfrm>
            <a:off x="2041451" y="226758"/>
            <a:ext cx="10150549" cy="320525"/>
          </a:xfrm>
          <a:prstGeom prst="rect">
            <a:avLst/>
          </a:prstGeom>
          <a:gradFill>
            <a:gsLst>
              <a:gs pos="0">
                <a:srgbClr val="3D5864"/>
              </a:gs>
              <a:gs pos="45000">
                <a:srgbClr val="3D5864"/>
              </a:gs>
              <a:gs pos="83000">
                <a:srgbClr val="3D5864">
                  <a:alpha val="54902"/>
                </a:srgbClr>
              </a:gs>
              <a:gs pos="100000">
                <a:srgbClr val="3D5864">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文本框 4"/>
          <p:cNvSpPr txBox="1"/>
          <p:nvPr userDrawn="1"/>
        </p:nvSpPr>
        <p:spPr>
          <a:xfrm>
            <a:off x="11749939" y="6564625"/>
            <a:ext cx="884121" cy="276999"/>
          </a:xfrm>
          <a:prstGeom prst="rect">
            <a:avLst/>
          </a:prstGeom>
          <a:noFill/>
        </p:spPr>
        <p:txBody>
          <a:bodyPr wrap="square" rtlCol="0">
            <a:spAutoFit/>
          </a:bodyPr>
          <a:lstStyle/>
          <a:p>
            <a:fld id="{60E824D8-A1E7-4AEC-8332-86B30DC3C4B0}" type="slidenum">
              <a:rPr lang="zh-CN" altLang="en-US" sz="1200" kern="1200" smtClean="0">
                <a:solidFill>
                  <a:schemeClr val="tx1">
                    <a:tint val="75000"/>
                  </a:schemeClr>
                </a:solidFill>
                <a:latin typeface="Times New Roman" panose="02020603050405020304" pitchFamily="18" charset="0"/>
                <a:ea typeface="+mn-ea"/>
                <a:cs typeface="Times New Roman" panose="02020603050405020304" pitchFamily="18" charset="0"/>
              </a:rPr>
              <a:t>‹#›</a:t>
            </a:fld>
            <a:endParaRPr lang="zh-CN" altLang="en-US" sz="1200" kern="1200" dirty="0">
              <a:solidFill>
                <a:schemeClr val="tx1">
                  <a:tint val="75000"/>
                </a:schemeClr>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BB14C56-CD5A-4BCA-A185-06BF763856EB}" type="datetimeFigureOut">
              <a:rPr lang="zh-CN" altLang="en-US" smtClean="0"/>
              <a:t>2023/12/12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A3FF78-4202-4C00-ABBB-2A317B784776}" type="slidenum">
              <a:rPr lang="zh-CN" altLang="en-US" smtClean="0"/>
              <a:t>‹#›</a:t>
            </a:fld>
            <a:endParaRPr lang="zh-CN" alt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BB14C56-CD5A-4BCA-A185-06BF763856EB}" type="datetimeFigureOut">
              <a:rPr lang="zh-CN" altLang="en-US" smtClean="0"/>
              <a:t>2023/12/12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A3FF78-4202-4C00-ABBB-2A317B784776}" type="slidenum">
              <a:rPr lang="zh-CN" altLang="en-US" smtClean="0"/>
              <a:t>‹#›</a:t>
            </a:fld>
            <a:endParaRPr lang="zh-CN" altLang="en-US"/>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BB14C56-CD5A-4BCA-A185-06BF763856EB}" type="datetimeFigureOut">
              <a:rPr lang="zh-CN" altLang="en-US" smtClean="0"/>
              <a:t>2023/12/12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A3FF78-4202-4C00-ABBB-2A317B784776}" type="slidenum">
              <a:rPr lang="zh-CN" altLang="en-US" smtClean="0"/>
              <a:t>‹#›</a:t>
            </a:fld>
            <a:endParaRPr lang="zh-CN" alt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BB14C56-CD5A-4BCA-A185-06BF763856EB}" type="datetimeFigureOut">
              <a:rPr lang="zh-CN" altLang="en-US" smtClean="0"/>
              <a:t>2023/12/12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DA3FF78-4202-4C00-ABBB-2A317B784776}" type="slidenum">
              <a:rPr lang="zh-CN" altLang="en-US" smtClean="0"/>
              <a:t>‹#›</a:t>
            </a:fld>
            <a:endParaRPr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BB14C56-CD5A-4BCA-A185-06BF763856EB}" type="datetimeFigureOut">
              <a:rPr lang="zh-CN" altLang="en-US" smtClean="0"/>
              <a:t>2023/12/12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DA3FF78-4202-4C00-ABBB-2A317B784776}" type="slidenum">
              <a:rPr lang="zh-CN" altLang="en-US" smtClean="0"/>
              <a:t>‹#›</a:t>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BB14C56-CD5A-4BCA-A185-06BF763856EB}" type="datetimeFigureOut">
              <a:rPr lang="zh-CN" altLang="en-US" smtClean="0"/>
              <a:t>2023/12/12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DA3FF78-4202-4C00-ABBB-2A317B784776}" type="slidenum">
              <a:rPr lang="zh-CN" altLang="en-US" smtClean="0"/>
              <a:t>‹#›</a:t>
            </a:fld>
            <a:endParaRPr lang="zh-CN" alt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BB14C56-CD5A-4BCA-A185-06BF763856EB}" type="datetimeFigureOut">
              <a:rPr lang="zh-CN" altLang="en-US" smtClean="0"/>
              <a:t>2023/12/12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A3FF78-4202-4C00-ABBB-2A317B784776}" type="slidenum">
              <a:rPr lang="zh-CN" altLang="en-US" smtClean="0"/>
              <a:t>‹#›</a:t>
            </a:fld>
            <a:endParaRPr lang="zh-CN" altLang="en-US"/>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BB14C56-CD5A-4BCA-A185-06BF763856EB}" type="datetimeFigureOut">
              <a:rPr lang="zh-CN" altLang="en-US" smtClean="0"/>
              <a:t>2023/12/12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A3FF78-4202-4C00-ABBB-2A317B784776}" type="slidenum">
              <a:rPr lang="zh-CN" altLang="en-US" smtClean="0"/>
              <a:t>‹#›</a:t>
            </a:fld>
            <a:endParaRPr lang="zh-CN" alt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14C56-CD5A-4BCA-A185-06BF763856EB}" type="datetimeFigureOut">
              <a:rPr lang="zh-CN" altLang="en-US" smtClean="0"/>
              <a:t>2023/12/12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2DA3FF78-4202-4C00-ABBB-2A317B784776}"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Lst>
  <p:transition spd="med"/>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BB14C56-CD5A-4BCA-A185-06BF763856EB}"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t>2023/12/12</a:t>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zh-CN" altLang="en-US" sz="1200" kern="1200" smtClean="0">
                <a:solidFill>
                  <a:schemeClr val="tx1">
                    <a:tint val="75000"/>
                  </a:schemeClr>
                </a:solidFill>
                <a:latin typeface="Times New Roman" panose="02020603050405020304" pitchFamily="18" charset="0"/>
                <a:ea typeface="+mn-ea"/>
                <a:cs typeface="Times New Roman" panose="02020603050405020304" pitchFamily="18" charset="0"/>
              </a:defRPr>
            </a:lvl1pPr>
          </a:lstStyle>
          <a:p>
            <a:pPr>
              <a:defRPr/>
            </a:pPr>
            <a:fld id="{2DA3FF78-4202-4C00-ABBB-2A317B784776}" type="slidenum">
              <a:rPr lang="en-US" altLang="zh-CN" smtClean="0"/>
              <a:t>‹#›</a:t>
            </a:fld>
            <a:endParaRPr lang="en-US" dirty="0"/>
          </a:p>
        </p:txBody>
      </p:sp>
    </p:spTree>
  </p:cSld>
  <p:clrMap bg1="lt1" tx1="dk1" bg2="lt2" tx2="dk2" accent1="accent1" accent2="accent2" accent3="accent3" accent4="accent4" accent5="accent5" accent6="accent6" hlink="hlink" folHlink="folHlink"/>
  <p:sldLayoutIdLst>
    <p:sldLayoutId id="2147483663" r:id="rId1"/>
  </p:sldLayoutIdLst>
  <p:transition spd="med"/>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tags" Target="../tags/tag610.xml"/><Relationship Id="rId18" Type="http://schemas.openxmlformats.org/officeDocument/2006/relationships/image" Target="../media/image70.png"/><Relationship Id="rId3" Type="http://schemas.openxmlformats.org/officeDocument/2006/relationships/tags" Target="../tags/tag49.xml"/><Relationship Id="rId7" Type="http://schemas.openxmlformats.org/officeDocument/2006/relationships/slideLayout" Target="../slideLayouts/slideLayout13.xml"/><Relationship Id="rId12" Type="http://schemas.openxmlformats.org/officeDocument/2006/relationships/image" Target="../media/image410.png"/><Relationship Id="rId17" Type="http://schemas.openxmlformats.org/officeDocument/2006/relationships/tags" Target="../tags/tag100.xml"/><Relationship Id="rId2" Type="http://schemas.openxmlformats.org/officeDocument/2006/relationships/tags" Target="../tags/tag48.xml"/><Relationship Id="rId16" Type="http://schemas.openxmlformats.org/officeDocument/2006/relationships/image" Target="../media/image60.png"/><Relationship Id="rId20" Type="http://schemas.openxmlformats.org/officeDocument/2006/relationships/image" Target="../media/image80.png"/><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410.xml"/><Relationship Id="rId5" Type="http://schemas.openxmlformats.org/officeDocument/2006/relationships/tags" Target="../tags/tag51.xml"/><Relationship Id="rId15" Type="http://schemas.openxmlformats.org/officeDocument/2006/relationships/tags" Target="../tags/tag810.xml"/><Relationship Id="rId10" Type="http://schemas.openxmlformats.org/officeDocument/2006/relationships/image" Target="../media/image310.png"/><Relationship Id="rId19" Type="http://schemas.openxmlformats.org/officeDocument/2006/relationships/tags" Target="../tags/tag120.xml"/><Relationship Id="rId4" Type="http://schemas.openxmlformats.org/officeDocument/2006/relationships/tags" Target="../tags/tag50.xml"/><Relationship Id="rId9" Type="http://schemas.openxmlformats.org/officeDocument/2006/relationships/tags" Target="../tags/tag210.xml"/><Relationship Id="rId14"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0.png"/><Relationship Id="rId18" Type="http://schemas.openxmlformats.org/officeDocument/2006/relationships/tags" Target="../tags/tag220.xml"/><Relationship Id="rId3" Type="http://schemas.openxmlformats.org/officeDocument/2006/relationships/tags" Target="../tags/tag55.xml"/><Relationship Id="rId21" Type="http://schemas.openxmlformats.org/officeDocument/2006/relationships/image" Target="../media/image16.png"/><Relationship Id="rId7" Type="http://schemas.openxmlformats.org/officeDocument/2006/relationships/slideLayout" Target="../slideLayouts/slideLayout13.xml"/><Relationship Id="rId12" Type="http://schemas.openxmlformats.org/officeDocument/2006/relationships/image" Target="../media/image11.png"/><Relationship Id="rId17" Type="http://schemas.openxmlformats.org/officeDocument/2006/relationships/image" Target="../media/image14.png"/><Relationship Id="rId2" Type="http://schemas.openxmlformats.org/officeDocument/2006/relationships/tags" Target="../tags/tag54.xml"/><Relationship Id="rId16" Type="http://schemas.openxmlformats.org/officeDocument/2006/relationships/tags" Target="../tags/tag200.xml"/><Relationship Id="rId20" Type="http://schemas.openxmlformats.org/officeDocument/2006/relationships/tags" Target="../tags/tag240.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160.xml"/><Relationship Id="rId5" Type="http://schemas.openxmlformats.org/officeDocument/2006/relationships/tags" Target="../tags/tag57.xml"/><Relationship Id="rId15" Type="http://schemas.openxmlformats.org/officeDocument/2006/relationships/image" Target="../media/image130.png"/><Relationship Id="rId10" Type="http://schemas.openxmlformats.org/officeDocument/2006/relationships/image" Target="../media/image10.png"/><Relationship Id="rId19" Type="http://schemas.openxmlformats.org/officeDocument/2006/relationships/image" Target="../media/image15.png"/><Relationship Id="rId4" Type="http://schemas.openxmlformats.org/officeDocument/2006/relationships/tags" Target="../tags/tag56.xml"/><Relationship Id="rId9" Type="http://schemas.openxmlformats.org/officeDocument/2006/relationships/tags" Target="../tags/tag140.xml"/><Relationship Id="rId14" Type="http://schemas.openxmlformats.org/officeDocument/2006/relationships/tags" Target="../tags/tag180.xml"/></Relationships>
</file>

<file path=ppt/slides/_rels/slide13.xml.rels><?xml version="1.0" encoding="UTF-8" standalone="yes"?>
<Relationships xmlns="http://schemas.openxmlformats.org/package/2006/relationships"><Relationship Id="rId13" Type="http://schemas.openxmlformats.org/officeDocument/2006/relationships/tags" Target="../tags/tag71.xml"/><Relationship Id="rId18" Type="http://schemas.openxmlformats.org/officeDocument/2006/relationships/tags" Target="../tags/tag260.xml"/><Relationship Id="rId26" Type="http://schemas.openxmlformats.org/officeDocument/2006/relationships/tags" Target="../tags/tag340.xml"/><Relationship Id="rId39" Type="http://schemas.openxmlformats.org/officeDocument/2006/relationships/image" Target="../media/image28.png"/><Relationship Id="rId21" Type="http://schemas.openxmlformats.org/officeDocument/2006/relationships/image" Target="../media/image19.png"/><Relationship Id="rId34" Type="http://schemas.openxmlformats.org/officeDocument/2006/relationships/tags" Target="../tags/tag440.xml"/><Relationship Id="rId7" Type="http://schemas.openxmlformats.org/officeDocument/2006/relationships/tags" Target="../tags/tag65.xml"/><Relationship Id="rId12" Type="http://schemas.openxmlformats.org/officeDocument/2006/relationships/tags" Target="../tags/tag70.xml"/><Relationship Id="rId17" Type="http://schemas.openxmlformats.org/officeDocument/2006/relationships/image" Target="../media/image17.png"/><Relationship Id="rId25" Type="http://schemas.openxmlformats.org/officeDocument/2006/relationships/image" Target="../media/image21.png"/><Relationship Id="rId33" Type="http://schemas.openxmlformats.org/officeDocument/2006/relationships/image" Target="../media/image25.png"/><Relationship Id="rId38" Type="http://schemas.openxmlformats.org/officeDocument/2006/relationships/tags" Target="../tags/tag500.xml"/><Relationship Id="rId2" Type="http://schemas.openxmlformats.org/officeDocument/2006/relationships/tags" Target="../tags/tag60.xml"/><Relationship Id="rId16" Type="http://schemas.openxmlformats.org/officeDocument/2006/relationships/slideLayout" Target="../slideLayouts/slideLayout13.xml"/><Relationship Id="rId20" Type="http://schemas.openxmlformats.org/officeDocument/2006/relationships/tags" Target="../tags/tag280.xml"/><Relationship Id="rId29" Type="http://schemas.openxmlformats.org/officeDocument/2006/relationships/image" Target="../media/image23.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tags" Target="../tags/tag69.xml"/><Relationship Id="rId24" Type="http://schemas.openxmlformats.org/officeDocument/2006/relationships/tags" Target="../tags/tag320.xml"/><Relationship Id="rId32" Type="http://schemas.openxmlformats.org/officeDocument/2006/relationships/tags" Target="../tags/tag411.xml"/><Relationship Id="rId37" Type="http://schemas.openxmlformats.org/officeDocument/2006/relationships/image" Target="../media/image27.png"/><Relationship Id="rId5" Type="http://schemas.openxmlformats.org/officeDocument/2006/relationships/tags" Target="../tags/tag63.xml"/><Relationship Id="rId15" Type="http://schemas.openxmlformats.org/officeDocument/2006/relationships/tags" Target="../tags/tag73.xml"/><Relationship Id="rId23" Type="http://schemas.openxmlformats.org/officeDocument/2006/relationships/image" Target="../media/image20.png"/><Relationship Id="rId28" Type="http://schemas.openxmlformats.org/officeDocument/2006/relationships/tags" Target="../tags/tag360.xml"/><Relationship Id="rId36" Type="http://schemas.openxmlformats.org/officeDocument/2006/relationships/tags" Target="../tags/tag460.xml"/><Relationship Id="rId10" Type="http://schemas.openxmlformats.org/officeDocument/2006/relationships/tags" Target="../tags/tag68.xml"/><Relationship Id="rId19" Type="http://schemas.openxmlformats.org/officeDocument/2006/relationships/image" Target="../media/image18.png"/><Relationship Id="rId31" Type="http://schemas.openxmlformats.org/officeDocument/2006/relationships/image" Target="../media/image24.png"/><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tags" Target="../tags/tag72.xml"/><Relationship Id="rId22" Type="http://schemas.openxmlformats.org/officeDocument/2006/relationships/tags" Target="../tags/tag300.xml"/><Relationship Id="rId27" Type="http://schemas.openxmlformats.org/officeDocument/2006/relationships/image" Target="../media/image22.png"/><Relationship Id="rId30" Type="http://schemas.openxmlformats.org/officeDocument/2006/relationships/tags" Target="../tags/tag380.xml"/><Relationship Id="rId35" Type="http://schemas.openxmlformats.org/officeDocument/2006/relationships/image" Target="../media/image26.png"/><Relationship Id="rId8" Type="http://schemas.openxmlformats.org/officeDocument/2006/relationships/tags" Target="../tags/tag66.xml"/><Relationship Id="rId3" Type="http://schemas.openxmlformats.org/officeDocument/2006/relationships/tags" Target="../tags/tag61.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76.xml"/><Relationship Id="rId7" Type="http://schemas.openxmlformats.org/officeDocument/2006/relationships/slideLayout" Target="../slideLayouts/slideLayout13.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image" Target="../media/image31.png"/><Relationship Id="rId5" Type="http://schemas.openxmlformats.org/officeDocument/2006/relationships/tags" Target="../tags/tag78.xml"/><Relationship Id="rId10" Type="http://schemas.openxmlformats.org/officeDocument/2006/relationships/tags" Target="../tags/tag550.xml"/><Relationship Id="rId4" Type="http://schemas.openxmlformats.org/officeDocument/2006/relationships/tags" Target="../tags/tag77.xml"/><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33.pn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tags" Target="../tags/tag640.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32.png"/><Relationship Id="rId5" Type="http://schemas.openxmlformats.org/officeDocument/2006/relationships/tags" Target="../tags/tag84.xml"/><Relationship Id="rId10" Type="http://schemas.openxmlformats.org/officeDocument/2006/relationships/tags" Target="../tags/tag590.xml"/><Relationship Id="rId4" Type="http://schemas.openxmlformats.org/officeDocument/2006/relationships/tags" Target="../tags/tag83.xml"/><Relationship Id="rId9"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90.xml"/><Relationship Id="rId7" Type="http://schemas.openxmlformats.org/officeDocument/2006/relationships/image" Target="../media/image36.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93.xml"/><Relationship Id="rId7" Type="http://schemas.openxmlformats.org/officeDocument/2006/relationships/image" Target="../media/image38.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slideLayout" Target="../slideLayouts/slideLayout13.xml"/><Relationship Id="rId5" Type="http://schemas.openxmlformats.org/officeDocument/2006/relationships/tags" Target="../tags/tag95.xml"/><Relationship Id="rId4" Type="http://schemas.openxmlformats.org/officeDocument/2006/relationships/tags" Target="../tags/tag94.xml"/><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tags" Target="../tags/tag98.xml"/><Relationship Id="rId7" Type="http://schemas.openxmlformats.org/officeDocument/2006/relationships/image" Target="../media/image43.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5.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4.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3.png"/><Relationship Id="rId5" Type="http://schemas.openxmlformats.org/officeDocument/2006/relationships/tags" Target="../tags/tag7.xml"/><Relationship Id="rId10" Type="http://schemas.openxmlformats.org/officeDocument/2006/relationships/notesSlide" Target="../notesSlides/notesSlide4.xml"/><Relationship Id="rId4" Type="http://schemas.openxmlformats.org/officeDocument/2006/relationships/tags" Target="../tags/tag6.xml"/><Relationship Id="rId9"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8.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7.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6.png"/><Relationship Id="rId5" Type="http://schemas.openxmlformats.org/officeDocument/2006/relationships/tags" Target="../tags/tag15.xml"/><Relationship Id="rId10" Type="http://schemas.openxmlformats.org/officeDocument/2006/relationships/notesSlide" Target="../notesSlides/notesSlide5.xml"/><Relationship Id="rId4" Type="http://schemas.openxmlformats.org/officeDocument/2006/relationships/tags" Target="../tags/tag14.xml"/><Relationship Id="rId9"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image" Target="../media/image5.png"/><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4.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3.png"/><Relationship Id="rId5" Type="http://schemas.openxmlformats.org/officeDocument/2006/relationships/tags" Target="../tags/tag23.xml"/><Relationship Id="rId10" Type="http://schemas.openxmlformats.org/officeDocument/2006/relationships/notesSlide" Target="../notesSlides/notesSlide6.xml"/><Relationship Id="rId4" Type="http://schemas.openxmlformats.org/officeDocument/2006/relationships/tags" Target="../tags/tag22.xml"/><Relationship Id="rId9"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0.emf"/><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9.emf"/><Relationship Id="rId5" Type="http://schemas.openxmlformats.org/officeDocument/2006/relationships/notesSlide" Target="../notesSlides/notesSlide8.xml"/><Relationship Id="rId4"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slideLayout" Target="../slideLayouts/slideLayout13.xml"/><Relationship Id="rId3" Type="http://schemas.openxmlformats.org/officeDocument/2006/relationships/tags" Target="../tags/tag32.xml"/><Relationship Id="rId21" Type="http://schemas.openxmlformats.org/officeDocument/2006/relationships/image" Target="../media/image12.png"/><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tags" Target="../tags/tag46.xml"/><Relationship Id="rId2" Type="http://schemas.openxmlformats.org/officeDocument/2006/relationships/tags" Target="../tags/tag31.xml"/><Relationship Id="rId16" Type="http://schemas.openxmlformats.org/officeDocument/2006/relationships/tags" Target="../tags/tag45.xml"/><Relationship Id="rId20" Type="http://schemas.openxmlformats.org/officeDocument/2006/relationships/image" Target="../media/image11.emf"/><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5" Type="http://schemas.openxmlformats.org/officeDocument/2006/relationships/tags" Target="../tags/tag34.xml"/><Relationship Id="rId15" Type="http://schemas.openxmlformats.org/officeDocument/2006/relationships/tags" Target="../tags/tag44.xml"/><Relationship Id="rId10" Type="http://schemas.openxmlformats.org/officeDocument/2006/relationships/tags" Target="../tags/tag39.xml"/><Relationship Id="rId19" Type="http://schemas.openxmlformats.org/officeDocument/2006/relationships/notesSlide" Target="../notesSlides/notesSlide9.xml"/><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80237" y="1658400"/>
            <a:ext cx="5382083" cy="1793978"/>
          </a:xfrm>
        </p:spPr>
        <p:txBody>
          <a:bodyPr/>
          <a:lstStyle/>
          <a:p>
            <a:r>
              <a:rPr lang="zh-CN" altLang="en-US" sz="4000" dirty="0">
                <a:solidFill>
                  <a:srgbClr val="3D5864"/>
                </a:solidFill>
                <a:ea typeface="+mn-ea"/>
                <a:cs typeface="+mn-ea"/>
              </a:rPr>
              <a:t>基于误差建模的位宽</a:t>
            </a:r>
          </a:p>
          <a:p>
            <a:r>
              <a:rPr lang="zh-CN" altLang="en-US" sz="4000" dirty="0">
                <a:solidFill>
                  <a:srgbClr val="3D5864"/>
                </a:solidFill>
                <a:ea typeface="+mn-ea"/>
                <a:cs typeface="+mn-ea"/>
              </a:rPr>
              <a:t>联合优化</a:t>
            </a:r>
          </a:p>
        </p:txBody>
      </p:sp>
      <p:sp>
        <p:nvSpPr>
          <p:cNvPr id="2" name="日期占位符 1"/>
          <p:cNvSpPr>
            <a:spLocks noGrp="1"/>
          </p:cNvSpPr>
          <p:nvPr>
            <p:ph type="dt" sz="half"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dirty="0">
                <a:ln>
                  <a:noFill/>
                </a:ln>
                <a:solidFill>
                  <a:srgbClr val="445437"/>
                </a:solidFill>
                <a:effectLst/>
                <a:uLnTx/>
                <a:uFillTx/>
                <a:latin typeface="微软雅黑" panose="020B0503020204020204" charset="-122"/>
                <a:ea typeface="微软雅黑" panose="020B0503020204020204" charset="-122"/>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cs"/>
            </a:endParaRPr>
          </a:p>
        </p:txBody>
      </p:sp>
      <p:sp>
        <p:nvSpPr>
          <p:cNvPr id="12" name="矩形 11"/>
          <p:cNvSpPr/>
          <p:nvPr/>
        </p:nvSpPr>
        <p:spPr>
          <a:xfrm>
            <a:off x="652957" y="3722946"/>
            <a:ext cx="4917440" cy="1106805"/>
          </a:xfrm>
          <a:prstGeom prst="rect">
            <a:avLst/>
          </a:prstGeom>
        </p:spPr>
        <p:txBody>
          <a:bodyPr wrap="square" lIns="0">
            <a:spAutoFit/>
          </a:bodyPr>
          <a:lstStyle/>
          <a:p>
            <a:pPr>
              <a:lnSpc>
                <a:spcPct val="150000"/>
              </a:lnSpc>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鲍开轩 凌国晟</a:t>
            </a:r>
            <a:r>
              <a:rPr kumimoji="0" lang="en-US" altLang="zh-CN"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 </a:t>
            </a:r>
            <a:r>
              <a:rPr kumimoji="0" lang="zh-CN" altLang="en-US"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柏济舟</a:t>
            </a:r>
            <a:r>
              <a:rPr kumimoji="0" lang="en-US" altLang="zh-CN"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 </a:t>
            </a:r>
            <a:r>
              <a:rPr kumimoji="0" lang="zh-CN" altLang="en-US"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缪杰豪</a:t>
            </a:r>
            <a:r>
              <a:rPr kumimoji="0" lang="en-US" altLang="zh-CN"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 </a:t>
            </a:r>
            <a:r>
              <a:rPr kumimoji="0" lang="zh-CN" altLang="en-US"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许威</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东南大学 移动通信国家重点实验室</a:t>
            </a:r>
          </a:p>
        </p:txBody>
      </p:sp>
      <p:sp>
        <p:nvSpPr>
          <p:cNvPr id="9" name="文本占位符 5"/>
          <p:cNvSpPr>
            <a:spLocks noGrp="1"/>
          </p:cNvSpPr>
          <p:nvPr>
            <p:ph type="body" sz="quarter" idx="10"/>
          </p:nvPr>
        </p:nvSpPr>
        <p:spPr>
          <a:xfrm>
            <a:off x="652957" y="5223369"/>
            <a:ext cx="2195018" cy="469931"/>
          </a:xfrm>
        </p:spPr>
        <p:txBody>
          <a:bodyPr/>
          <a:lstStyle/>
          <a:p>
            <a:r>
              <a:rPr lang="en-US" altLang="zh-CN" sz="2000" b="0" dirty="0">
                <a:solidFill>
                  <a:schemeClr val="tx1"/>
                </a:solidFill>
              </a:rPr>
              <a:t>2023</a:t>
            </a:r>
            <a:r>
              <a:rPr lang="zh-CN" altLang="en-US" sz="2000" b="0" dirty="0">
                <a:solidFill>
                  <a:schemeClr val="tx1"/>
                </a:solidFill>
              </a:rPr>
              <a:t>年</a:t>
            </a:r>
            <a:r>
              <a:rPr lang="en-US" altLang="zh-CN" sz="2000" b="0" dirty="0">
                <a:solidFill>
                  <a:schemeClr val="tx1"/>
                </a:solidFill>
              </a:rPr>
              <a:t>12</a:t>
            </a:r>
            <a:r>
              <a:rPr lang="zh-CN" altLang="en-US" sz="2000" b="0" dirty="0">
                <a:solidFill>
                  <a:schemeClr val="tx1"/>
                </a:solidFill>
              </a:rPr>
              <a:t>月</a:t>
            </a:r>
            <a:r>
              <a:rPr lang="en-US" altLang="zh-CN" sz="2000" b="0" dirty="0">
                <a:solidFill>
                  <a:schemeClr val="tx1"/>
                </a:solidFill>
              </a:rPr>
              <a:t>14</a:t>
            </a:r>
            <a:r>
              <a:rPr lang="zh-CN" altLang="en-US" sz="2000" b="0" dirty="0">
                <a:solidFill>
                  <a:schemeClr val="tx1"/>
                </a:solidFill>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1034" y="599179"/>
            <a:ext cx="10661650" cy="54698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01034" y="599179"/>
            <a:ext cx="3169920" cy="5469255"/>
          </a:xfrm>
          <a:prstGeom prst="rect">
            <a:avLst/>
          </a:prstGeom>
          <a:solidFill>
            <a:srgbClr val="3D5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9924714" y="4531099"/>
            <a:ext cx="1537970" cy="1537970"/>
            <a:chOff x="15573" y="6825"/>
            <a:chExt cx="2422" cy="2422"/>
          </a:xfrm>
        </p:grpSpPr>
        <p:sp>
          <p:nvSpPr>
            <p:cNvPr id="6" name="直角三角形 5"/>
            <p:cNvSpPr/>
            <p:nvPr/>
          </p:nvSpPr>
          <p:spPr>
            <a:xfrm flipH="1">
              <a:off x="15573" y="6825"/>
              <a:ext cx="2422" cy="2422"/>
            </a:xfrm>
            <a:prstGeom prst="rtTriangle">
              <a:avLst/>
            </a:prstGeom>
            <a:solidFill>
              <a:srgbClr val="3D586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flipH="1">
              <a:off x="16017" y="7268"/>
              <a:ext cx="1978" cy="197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H="1">
              <a:off x="16439" y="7690"/>
              <a:ext cx="1556" cy="1556"/>
            </a:xfrm>
            <a:prstGeom prst="rtTriangle">
              <a:avLst/>
            </a:prstGeom>
            <a:solidFill>
              <a:srgbClr val="3D58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2074209" y="2808344"/>
            <a:ext cx="1887855" cy="1630045"/>
          </a:xfrm>
          <a:prstGeom prst="rect">
            <a:avLst/>
          </a:prstGeom>
          <a:noFill/>
        </p:spPr>
        <p:txBody>
          <a:bodyPr wrap="square" rtlCol="0">
            <a:spAutoFit/>
          </a:bodyPr>
          <a:lstStyle/>
          <a:p>
            <a:pPr algn="r"/>
            <a:r>
              <a:rPr lang="en-US" altLang="zh-CN" sz="10000" b="1" dirty="0">
                <a:solidFill>
                  <a:schemeClr val="bg1"/>
                </a:solidFill>
                <a:latin typeface="Arial" panose="020B0604020202020204" pitchFamily="34" charset="0"/>
                <a:cs typeface="Arial" panose="020B0604020202020204" pitchFamily="34" charset="0"/>
              </a:rPr>
              <a:t>03</a:t>
            </a:r>
          </a:p>
        </p:txBody>
      </p:sp>
      <p:sp>
        <p:nvSpPr>
          <p:cNvPr id="16" name="文本框 15"/>
          <p:cNvSpPr txBox="1"/>
          <p:nvPr/>
        </p:nvSpPr>
        <p:spPr>
          <a:xfrm>
            <a:off x="2087544" y="2502214"/>
            <a:ext cx="1887855" cy="400110"/>
          </a:xfrm>
          <a:prstGeom prst="rect">
            <a:avLst/>
          </a:prstGeom>
          <a:noFill/>
        </p:spPr>
        <p:txBody>
          <a:bodyPr wrap="square" rtlCol="0">
            <a:spAutoFit/>
          </a:bodyPr>
          <a:lstStyle/>
          <a:p>
            <a:pPr algn="r" fontAlgn="auto">
              <a:lnSpc>
                <a:spcPct val="100000"/>
              </a:lnSpc>
            </a:pPr>
            <a:r>
              <a:rPr lang="en-US" altLang="zh-CN" sz="2000" b="1" dirty="0">
                <a:solidFill>
                  <a:schemeClr val="bg1"/>
                </a:solidFill>
                <a:latin typeface="微软雅黑" panose="020B0503020204020204" charset="-122"/>
                <a:ea typeface="微软雅黑" panose="020B0503020204020204" charset="-122"/>
                <a:sym typeface="+mn-ea"/>
              </a:rPr>
              <a:t>PART THREE</a:t>
            </a:r>
          </a:p>
        </p:txBody>
      </p:sp>
      <p:sp>
        <p:nvSpPr>
          <p:cNvPr id="17" name="矩形 16"/>
          <p:cNvSpPr/>
          <p:nvPr/>
        </p:nvSpPr>
        <p:spPr>
          <a:xfrm>
            <a:off x="4176834" y="3243967"/>
            <a:ext cx="6944079" cy="645160"/>
          </a:xfrm>
          <a:prstGeom prst="rect">
            <a:avLst/>
          </a:prstGeom>
        </p:spPr>
        <p:txBody>
          <a:bodyPr wrap="square">
            <a:spAutoFit/>
          </a:bodyPr>
          <a:lstStyle/>
          <a:p>
            <a:pPr algn="l" fontAlgn="auto">
              <a:lnSpc>
                <a:spcPct val="90000"/>
              </a:lnSpc>
              <a:spcBef>
                <a:spcPts val="1000"/>
              </a:spcBef>
              <a:spcAft>
                <a:spcPts val="0"/>
              </a:spcAft>
              <a:buClrTx/>
              <a:buSzTx/>
              <a:buNone/>
              <a:defRPr/>
            </a:pPr>
            <a:r>
              <a:rPr lang="zh-CN" altLang="en-US" sz="4000" b="1" dirty="0">
                <a:solidFill>
                  <a:schemeClr val="tx1">
                    <a:lumMod val="75000"/>
                    <a:lumOff val="25000"/>
                  </a:schemeClr>
                </a:solidFill>
                <a:latin typeface="微软雅黑" panose="020B0503020204020204" charset="-122"/>
                <a:ea typeface="微软雅黑" panose="020B0503020204020204" charset="-122"/>
                <a:sym typeface="+mn-ea"/>
              </a:rPr>
              <a:t>低精度复矩阵SVD算法及仿真</a:t>
            </a:r>
          </a:p>
        </p:txBody>
      </p:sp>
      <p:sp>
        <p:nvSpPr>
          <p:cNvPr id="21" name="椭圆 20"/>
          <p:cNvSpPr/>
          <p:nvPr/>
        </p:nvSpPr>
        <p:spPr>
          <a:xfrm>
            <a:off x="11020724" y="784499"/>
            <a:ext cx="207010" cy="207010"/>
          </a:xfrm>
          <a:prstGeom prst="ellipse">
            <a:avLst/>
          </a:prstGeom>
          <a:solidFill>
            <a:srgbClr val="3D5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低精度复矩阵</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SVD</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算法及仿真</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18" name="文本框 17"/>
          <p:cNvSpPr txBox="1"/>
          <p:nvPr/>
        </p:nvSpPr>
        <p:spPr>
          <a:xfrm>
            <a:off x="685165" y="946785"/>
            <a:ext cx="4289425" cy="368300"/>
          </a:xfrm>
          <a:prstGeom prst="rect">
            <a:avLst/>
          </a:prstGeom>
          <a:noFill/>
        </p:spPr>
        <p:txBody>
          <a:bodyPr wrap="square" rtlCol="0">
            <a:spAutoFit/>
          </a:bodyPr>
          <a:lstStyle/>
          <a:p>
            <a:r>
              <a:rPr lang="zh-CN" altLang="en-US"/>
              <a:t>（</a:t>
            </a:r>
            <a:r>
              <a:rPr lang="en-US" altLang="zh-CN"/>
              <a:t>1</a:t>
            </a:r>
            <a:r>
              <a:rPr lang="zh-CN" altLang="en-US"/>
              <a:t>）对于复矩阵的奇异值分解流程：</a:t>
            </a:r>
          </a:p>
        </p:txBody>
      </p:sp>
      <mc:AlternateContent xmlns:mc="http://schemas.openxmlformats.org/markup-compatibility/2006" xmlns:a14="http://schemas.microsoft.com/office/drawing/2010/main">
        <mc:Choice Requires="a14">
          <p:sp>
            <p:nvSpPr>
              <p:cNvPr id="19" name="圆角矩形 18"/>
              <p:cNvSpPr/>
              <p:nvPr/>
            </p:nvSpPr>
            <p:spPr>
              <a:xfrm>
                <a:off x="4672330" y="1443355"/>
                <a:ext cx="3074035" cy="360680"/>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rPr>
                  <a:t>目标矩阵</a:t>
                </a:r>
                <a14:m>
                  <m:oMath xmlns:m="http://schemas.openxmlformats.org/officeDocument/2006/math">
                    <m:r>
                      <a:rPr lang="en-US" altLang="zh-CN" i="1">
                        <a:solidFill>
                          <a:schemeClr val="tx1"/>
                        </a:solidFill>
                        <a:latin typeface="Cambria Math" panose="02040503050406030204" charset="0"/>
                        <a:cs typeface="Cambria Math" panose="02040503050406030204" charset="0"/>
                      </a:rPr>
                      <m:t>𝐻</m:t>
                    </m:r>
                    <m:r>
                      <a:rPr lang="en-US" altLang="zh-CN" i="1">
                        <a:solidFill>
                          <a:schemeClr val="tx1"/>
                        </a:solidFill>
                        <a:latin typeface="Cambria Math" panose="02040503050406030204" charset="0"/>
                        <a:cs typeface="Cambria Math" panose="02040503050406030204" charset="0"/>
                      </a:rPr>
                      <m:t>∈</m:t>
                    </m:r>
                    <m:sSup>
                      <m:sSupPr>
                        <m:ctrlPr>
                          <a:rPr lang="en-US" altLang="zh-CN" i="1">
                            <a:solidFill>
                              <a:schemeClr val="tx1"/>
                            </a:solidFill>
                            <a:latin typeface="Cambria Math" panose="02040503050406030204" pitchFamily="18" charset="0"/>
                            <a:cs typeface="Cambria Math" panose="02040503050406030204" charset="0"/>
                          </a:rPr>
                        </m:ctrlPr>
                      </m:sSupPr>
                      <m:e>
                        <m:r>
                          <a:rPr lang="en-US" altLang="zh-CN" i="1">
                            <a:solidFill>
                              <a:schemeClr val="tx1"/>
                            </a:solidFill>
                            <a:latin typeface="Cambria Math" panose="02040503050406030204" charset="0"/>
                            <a:cs typeface="Cambria Math" panose="02040503050406030204" charset="0"/>
                          </a:rPr>
                          <m:t>ℂ</m:t>
                        </m:r>
                      </m:e>
                      <m:sup>
                        <m:r>
                          <a:rPr lang="en-US" altLang="zh-CN" i="1">
                            <a:solidFill>
                              <a:schemeClr val="tx1"/>
                            </a:solidFill>
                            <a:latin typeface="Cambria Math" panose="02040503050406030204" charset="0"/>
                            <a:cs typeface="Cambria Math" panose="02040503050406030204" charset="0"/>
                          </a:rPr>
                          <m:t>𝑚</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𝑛</m:t>
                        </m:r>
                      </m:sup>
                    </m:sSup>
                  </m:oMath>
                </a14:m>
                <a:endParaRPr lang="en-US" altLang="zh-CN" i="1">
                  <a:solidFill>
                    <a:schemeClr val="tx1"/>
                  </a:solidFill>
                  <a:latin typeface="Cambria Math" panose="02040503050406030204" charset="0"/>
                  <a:cs typeface="Cambria Math" panose="02040503050406030204" charset="0"/>
                </a:endParaRPr>
              </a:p>
            </p:txBody>
          </p:sp>
        </mc:Choice>
        <mc:Fallback xmlns="">
          <p:sp>
            <p:nvSpPr>
              <p:cNvPr id="19" name="圆角矩形 18"/>
              <p:cNvSpPr>
                <a:spLocks noRot="1" noChangeAspect="1" noMove="1" noResize="1" noEditPoints="1" noAdjustHandles="1" noChangeArrowheads="1" noChangeShapeType="1" noTextEdit="1"/>
              </p:cNvSpPr>
              <p:nvPr/>
            </p:nvSpPr>
            <p:spPr>
              <a:xfrm>
                <a:off x="4672330" y="1443355"/>
                <a:ext cx="3074035" cy="360680"/>
              </a:xfrm>
              <a:prstGeom prst="roundRect">
                <a:avLst/>
              </a:prstGeom>
              <a:blipFill rotWithShape="1">
                <a:blip r:embed="rId8"/>
                <a:stretch>
                  <a:fillRect l="-207" t="-1761" r="-207" b="-1761"/>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圆角矩形 19"/>
              <p:cNvSpPr/>
              <p:nvPr>
                <p:custDataLst>
                  <p:tags r:id="rId1"/>
                </p:custDataLst>
              </p:nvPr>
            </p:nvSpPr>
            <p:spPr>
              <a:xfrm>
                <a:off x="4672330" y="2407285"/>
                <a:ext cx="3074035" cy="995680"/>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charset="0"/>
                          <a:ea typeface="MS Mincho" charset="0"/>
                          <a:cs typeface="Cambria Math" panose="02040503050406030204" charset="0"/>
                        </a:rPr>
                        <m:t>将目标复矩阵双对角化</m:t>
                      </m:r>
                    </m:oMath>
                  </m:oMathPara>
                </a14:m>
                <a:endParaRPr lang="en-US" altLang="zh-CN" i="1">
                  <a:solidFill>
                    <a:schemeClr val="tx1"/>
                  </a:solidFill>
                  <a:latin typeface="Cambria Math" panose="02040503050406030204" charset="0"/>
                  <a:ea typeface="MS Mincho" charset="0"/>
                  <a:cs typeface="Cambria Math" panose="02040503050406030204" charset="0"/>
                </a:endParaRPr>
              </a:p>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charset="0"/>
                          <a:ea typeface="MS Mincho" charset="0"/>
                          <a:cs typeface="Cambria Math" panose="02040503050406030204" charset="0"/>
                        </a:rPr>
                        <m:t>𝐻</m:t>
                      </m:r>
                      <m:r>
                        <a:rPr lang="en-US" altLang="zh-CN" i="1">
                          <a:solidFill>
                            <a:schemeClr val="tx1"/>
                          </a:solidFill>
                          <a:latin typeface="Cambria Math" panose="02040503050406030204" charset="0"/>
                          <a:ea typeface="MS Mincho" charset="0"/>
                          <a:cs typeface="Cambria Math" panose="02040503050406030204" charset="0"/>
                        </a:rPr>
                        <m:t>=</m:t>
                      </m:r>
                      <m:r>
                        <a:rPr lang="en-US" altLang="zh-CN" i="1">
                          <a:solidFill>
                            <a:schemeClr val="tx1"/>
                          </a:solidFill>
                          <a:latin typeface="Cambria Math" panose="02040503050406030204" charset="0"/>
                          <a:ea typeface="MS Mincho" charset="0"/>
                          <a:cs typeface="Cambria Math" panose="02040503050406030204" charset="0"/>
                        </a:rPr>
                        <m:t>𝑈</m:t>
                      </m:r>
                      <m:d>
                        <m:dPr>
                          <m:begChr m:val="["/>
                          <m:endChr m:val="]"/>
                          <m:ctrlPr>
                            <a:rPr lang="en-US" altLang="zh-CN" i="1">
                              <a:solidFill>
                                <a:schemeClr val="tx1"/>
                              </a:solidFill>
                              <a:latin typeface="Cambria Math" panose="02040503050406030204" pitchFamily="18" charset="0"/>
                              <a:cs typeface="Cambria Math" panose="02040503050406030204" charset="0"/>
                            </a:rPr>
                          </m:ctrlPr>
                        </m:dPr>
                        <m:e>
                          <m:m>
                            <m:mPr>
                              <m:mcs>
                                <m:mc>
                                  <m:mcPr>
                                    <m:count m:val="1"/>
                                    <m:mcJc m:val="center"/>
                                  </m:mcPr>
                                </m:mc>
                              </m:mcs>
                              <m:ctrlPr>
                                <a:rPr lang="en-US" altLang="zh-CN" i="1">
                                  <a:solidFill>
                                    <a:schemeClr val="tx1"/>
                                  </a:solidFill>
                                  <a:latin typeface="Cambria Math" panose="02040503050406030204" pitchFamily="18" charset="0"/>
                                  <a:cs typeface="Cambria Math" panose="02040503050406030204" charset="0"/>
                                </a:rPr>
                              </m:ctrlPr>
                            </m:mPr>
                            <m:mr>
                              <m:e>
                                <m:r>
                                  <a:rPr lang="en-US" altLang="zh-CN" i="1">
                                    <a:solidFill>
                                      <a:schemeClr val="tx1"/>
                                    </a:solidFill>
                                    <a:latin typeface="Cambria Math" panose="02040503050406030204" charset="0"/>
                                    <a:cs typeface="Cambria Math" panose="02040503050406030204" charset="0"/>
                                  </a:rPr>
                                  <m:t>𝐵</m:t>
                                </m:r>
                              </m:e>
                            </m:mr>
                            <m:mr>
                              <m:e>
                                <m:r>
                                  <a:rPr lang="en-US" altLang="zh-CN" i="1">
                                    <a:solidFill>
                                      <a:schemeClr val="tx1"/>
                                    </a:solidFill>
                                    <a:latin typeface="Cambria Math" panose="02040503050406030204" charset="0"/>
                                    <a:cs typeface="Cambria Math" panose="02040503050406030204" charset="0"/>
                                  </a:rPr>
                                  <m:t>0</m:t>
                                </m:r>
                              </m:e>
                            </m:mr>
                          </m:m>
                        </m:e>
                      </m:d>
                      <m:sSup>
                        <m:sSupPr>
                          <m:ctrlPr>
                            <a:rPr lang="en-US" altLang="zh-CN" i="1">
                              <a:solidFill>
                                <a:schemeClr val="tx1"/>
                              </a:solidFill>
                              <a:latin typeface="Cambria Math" panose="02040503050406030204" pitchFamily="18" charset="0"/>
                              <a:ea typeface="MS Mincho" charset="0"/>
                              <a:cs typeface="Cambria Math" panose="02040503050406030204" charset="0"/>
                            </a:rPr>
                          </m:ctrlPr>
                        </m:sSupPr>
                        <m:e>
                          <m:r>
                            <a:rPr lang="en-US" altLang="zh-CN" i="1">
                              <a:solidFill>
                                <a:schemeClr val="tx1"/>
                              </a:solidFill>
                              <a:latin typeface="Cambria Math" panose="02040503050406030204" charset="0"/>
                              <a:ea typeface="MS Mincho" charset="0"/>
                              <a:cs typeface="Cambria Math" panose="02040503050406030204" charset="0"/>
                            </a:rPr>
                            <m:t>𝑉</m:t>
                          </m:r>
                        </m:e>
                        <m:sup>
                          <m:r>
                            <a:rPr lang="en-US" altLang="zh-CN" i="1">
                              <a:solidFill>
                                <a:schemeClr val="tx1"/>
                              </a:solidFill>
                              <a:latin typeface="Cambria Math" panose="02040503050406030204" charset="0"/>
                              <a:ea typeface="MS Mincho" charset="0"/>
                              <a:cs typeface="Cambria Math" panose="02040503050406030204" charset="0"/>
                            </a:rPr>
                            <m:t>𝐻</m:t>
                          </m:r>
                        </m:sup>
                      </m:sSup>
                    </m:oMath>
                  </m:oMathPara>
                </a14:m>
                <a:endParaRPr lang="en-US" altLang="zh-CN" i="1">
                  <a:solidFill>
                    <a:schemeClr val="tx1"/>
                  </a:solidFill>
                  <a:latin typeface="Cambria Math" panose="02040503050406030204" charset="0"/>
                  <a:ea typeface="MS Mincho" charset="0"/>
                  <a:cs typeface="Cambria Math" panose="02040503050406030204" charset="0"/>
                </a:endParaRPr>
              </a:p>
            </p:txBody>
          </p:sp>
        </mc:Choice>
        <mc:Fallback xmlns="">
          <p:sp>
            <p:nvSpPr>
              <p:cNvPr id="20" name="圆角矩形 19"/>
              <p:cNvSpPr>
                <a:spLocks noRot="1" noChangeAspect="1" noMove="1" noResize="1" noEditPoints="1" noAdjustHandles="1" noChangeArrowheads="1" noChangeShapeType="1" noTextEdit="1"/>
              </p:cNvSpPr>
              <p:nvPr>
                <p:custDataLst>
                  <p:tags r:id="rId9"/>
                </p:custDataLst>
              </p:nvPr>
            </p:nvSpPr>
            <p:spPr>
              <a:xfrm>
                <a:off x="4672330" y="2407285"/>
                <a:ext cx="3074035" cy="995680"/>
              </a:xfrm>
              <a:prstGeom prst="roundRect">
                <a:avLst/>
              </a:prstGeom>
              <a:blipFill rotWithShape="1">
                <a:blip r:embed="rId10"/>
                <a:stretch>
                  <a:fillRect l="-207" t="-638" r="-207" b="-638"/>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cxnSp>
        <p:nvCxnSpPr>
          <p:cNvPr id="34" name="直接箭头连接符 33"/>
          <p:cNvCxnSpPr>
            <a:stCxn id="19" idx="2"/>
            <a:endCxn id="20" idx="0"/>
          </p:cNvCxnSpPr>
          <p:nvPr/>
        </p:nvCxnSpPr>
        <p:spPr>
          <a:xfrm>
            <a:off x="6209665" y="1804035"/>
            <a:ext cx="0" cy="6032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5" name="文本框 34"/>
          <p:cNvSpPr txBox="1"/>
          <p:nvPr/>
        </p:nvSpPr>
        <p:spPr>
          <a:xfrm>
            <a:off x="4672330" y="1911985"/>
            <a:ext cx="1858010" cy="306705"/>
          </a:xfrm>
          <a:prstGeom prst="rect">
            <a:avLst/>
          </a:prstGeom>
          <a:noFill/>
        </p:spPr>
        <p:txBody>
          <a:bodyPr wrap="square" rtlCol="0">
            <a:spAutoFit/>
          </a:bodyPr>
          <a:lstStyle/>
          <a:p>
            <a:pPr algn="ctr"/>
            <a:r>
              <a:rPr lang="en-US" altLang="zh-CN" sz="1400">
                <a:latin typeface="Times New Roman" panose="02020603050405020304" pitchFamily="18" charset="0"/>
                <a:cs typeface="Times New Roman" panose="02020603050405020304" pitchFamily="18" charset="0"/>
              </a:rPr>
              <a:t>Householder  </a:t>
            </a:r>
          </a:p>
        </p:txBody>
      </p:sp>
      <p:sp>
        <p:nvSpPr>
          <p:cNvPr id="36" name="文本框 35"/>
          <p:cNvSpPr txBox="1"/>
          <p:nvPr/>
        </p:nvSpPr>
        <p:spPr>
          <a:xfrm>
            <a:off x="6272530" y="1911985"/>
            <a:ext cx="1297940" cy="306705"/>
          </a:xfrm>
          <a:prstGeom prst="rect">
            <a:avLst/>
          </a:prstGeom>
          <a:noFill/>
        </p:spPr>
        <p:txBody>
          <a:bodyPr wrap="square" rtlCol="0" anchor="t">
            <a:spAutoFit/>
          </a:bodyPr>
          <a:lstStyle/>
          <a:p>
            <a:r>
              <a:rPr lang="en-US" altLang="zh-CN" sz="1400">
                <a:latin typeface="Times New Roman" panose="02020603050405020304" pitchFamily="18" charset="0"/>
                <a:cs typeface="Times New Roman" panose="02020603050405020304" pitchFamily="18" charset="0"/>
                <a:sym typeface="+mn-ea"/>
              </a:rPr>
              <a:t>Transformation</a:t>
            </a:r>
          </a:p>
        </p:txBody>
      </p:sp>
      <mc:AlternateContent xmlns:mc="http://schemas.openxmlformats.org/markup-compatibility/2006" xmlns:a14="http://schemas.microsoft.com/office/drawing/2010/main">
        <mc:Choice Requires="a14">
          <p:sp>
            <p:nvSpPr>
              <p:cNvPr id="37" name="圆角矩形 36"/>
              <p:cNvSpPr/>
              <p:nvPr>
                <p:custDataLst>
                  <p:tags r:id="rId2"/>
                </p:custDataLst>
              </p:nvPr>
            </p:nvSpPr>
            <p:spPr>
              <a:xfrm>
                <a:off x="8059420" y="2124710"/>
                <a:ext cx="3373120" cy="1561465"/>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i="1">
                              <a:solidFill>
                                <a:schemeClr val="tx1"/>
                              </a:solidFill>
                              <a:latin typeface="Cambria Math" panose="02040503050406030204" pitchFamily="18" charset="0"/>
                              <a:cs typeface="Cambria Math" panose="02040503050406030204" charset="0"/>
                            </a:rPr>
                          </m:ctrlPr>
                        </m:sSupPr>
                        <m:e>
                          <m:r>
                            <a:rPr lang="en-US" altLang="zh-CN" i="1">
                              <a:solidFill>
                                <a:schemeClr val="tx1"/>
                              </a:solidFill>
                              <a:latin typeface="Cambria Math" panose="02040503050406030204" charset="0"/>
                              <a:cs typeface="Cambria Math" panose="02040503050406030204" charset="0"/>
                            </a:rPr>
                            <m:t>𝑈</m:t>
                          </m:r>
                        </m:e>
                        <m:sup>
                          <m:r>
                            <a:rPr lang="en-US" altLang="zh-CN" i="1">
                              <a:solidFill>
                                <a:schemeClr val="tx1"/>
                              </a:solidFill>
                              <a:latin typeface="Cambria Math" panose="02040503050406030204" charset="0"/>
                              <a:cs typeface="Cambria Math" panose="02040503050406030204" charset="0"/>
                            </a:rPr>
                            <m:t>𝐻</m:t>
                          </m:r>
                        </m:sup>
                      </m:sSup>
                      <m:r>
                        <a:rPr lang="en-US" altLang="zh-CN" i="1">
                          <a:solidFill>
                            <a:schemeClr val="tx1"/>
                          </a:solidFill>
                          <a:latin typeface="Cambria Math" panose="02040503050406030204" charset="0"/>
                          <a:cs typeface="Cambria Math" panose="02040503050406030204" charset="0"/>
                        </a:rPr>
                        <m:t>𝐻𝑉</m:t>
                      </m:r>
                      <m:r>
                        <a:rPr lang="en-US" altLang="zh-CN" i="1">
                          <a:solidFill>
                            <a:schemeClr val="tx1"/>
                          </a:solidFill>
                          <a:latin typeface="Cambria Math" panose="02040503050406030204" charset="0"/>
                          <a:cs typeface="Cambria Math" panose="02040503050406030204" charset="0"/>
                        </a:rPr>
                        <m:t>=</m:t>
                      </m:r>
                      <m:d>
                        <m:dPr>
                          <m:begChr m:val="["/>
                          <m:endChr m:val="]"/>
                          <m:ctrlPr>
                            <a:rPr lang="en-US" altLang="zh-CN" i="1">
                              <a:solidFill>
                                <a:schemeClr val="tx1"/>
                              </a:solidFill>
                              <a:latin typeface="Cambria Math" panose="02040503050406030204" pitchFamily="18" charset="0"/>
                              <a:cs typeface="Cambria Math" panose="02040503050406030204" charset="0"/>
                            </a:rPr>
                          </m:ctrlPr>
                        </m:dPr>
                        <m:e>
                          <m:m>
                            <m:mPr>
                              <m:mcs>
                                <m:mc>
                                  <m:mcPr>
                                    <m:count m:val="1"/>
                                    <m:mcJc m:val="center"/>
                                  </m:mcPr>
                                </m:mc>
                              </m:mcs>
                              <m:ctrlPr>
                                <a:rPr lang="en-US" altLang="zh-CN" i="1">
                                  <a:solidFill>
                                    <a:schemeClr val="tx1"/>
                                  </a:solidFill>
                                  <a:latin typeface="Cambria Math" panose="02040503050406030204" pitchFamily="18" charset="0"/>
                                  <a:cs typeface="Cambria Math" panose="02040503050406030204" charset="0"/>
                                </a:rPr>
                              </m:ctrlPr>
                            </m:mPr>
                            <m:mr>
                              <m:e>
                                <m:r>
                                  <a:rPr lang="en-US" altLang="zh-CN" i="1">
                                    <a:solidFill>
                                      <a:schemeClr val="tx1"/>
                                    </a:solidFill>
                                    <a:latin typeface="Cambria Math" panose="02040503050406030204" charset="0"/>
                                    <a:cs typeface="Cambria Math" panose="02040503050406030204" charset="0"/>
                                  </a:rPr>
                                  <m:t>𝐵</m:t>
                                </m:r>
                              </m:e>
                            </m:mr>
                            <m:mr>
                              <m:e>
                                <m:r>
                                  <a:rPr lang="en-US" altLang="zh-CN" i="1">
                                    <a:solidFill>
                                      <a:schemeClr val="tx1"/>
                                    </a:solidFill>
                                    <a:latin typeface="Cambria Math" panose="02040503050406030204" charset="0"/>
                                    <a:cs typeface="Cambria Math" panose="02040503050406030204" charset="0"/>
                                  </a:rPr>
                                  <m:t>0</m:t>
                                </m:r>
                              </m:e>
                            </m:mr>
                          </m:m>
                        </m:e>
                      </m:d>
                    </m:oMath>
                  </m:oMathPara>
                </a14:m>
                <a:endParaRPr lang="en-US" altLang="zh-CN" i="1">
                  <a:solidFill>
                    <a:schemeClr val="tx1"/>
                  </a:solidFill>
                  <a:latin typeface="Cambria Math" panose="02040503050406030204" charset="0"/>
                  <a:cs typeface="Cambria Math" panose="02040503050406030204" charset="0"/>
                </a:endParaRPr>
              </a:p>
              <a:p>
                <a:pPr algn="ctr"/>
                <a14:m>
                  <m:oMath xmlns:m="http://schemas.openxmlformats.org/officeDocument/2006/math">
                    <m:r>
                      <a:rPr lang="en-US" altLang="zh-CN" i="1">
                        <a:solidFill>
                          <a:schemeClr val="tx1"/>
                        </a:solidFill>
                        <a:latin typeface="Cambria Math" panose="02040503050406030204" charset="0"/>
                        <a:cs typeface="Cambria Math" panose="02040503050406030204" charset="0"/>
                      </a:rPr>
                      <m:t>𝑈</m:t>
                    </m:r>
                    <m:r>
                      <a:rPr lang="en-US" altLang="zh-CN" i="1">
                        <a:solidFill>
                          <a:schemeClr val="tx1"/>
                        </a:solidFill>
                        <a:latin typeface="Cambria Math" panose="02040503050406030204" charset="0"/>
                        <a:cs typeface="Cambria Math" panose="02040503050406030204" charset="0"/>
                      </a:rPr>
                      <m:t>∈</m:t>
                    </m:r>
                    <m:sSup>
                      <m:sSupPr>
                        <m:ctrlPr>
                          <a:rPr lang="en-US" altLang="zh-CN" i="1">
                            <a:solidFill>
                              <a:schemeClr val="tx1"/>
                            </a:solidFill>
                            <a:latin typeface="Cambria Math" panose="02040503050406030204" pitchFamily="18" charset="0"/>
                            <a:cs typeface="Cambria Math" panose="02040503050406030204" charset="0"/>
                          </a:rPr>
                        </m:ctrlPr>
                      </m:sSupPr>
                      <m:e>
                        <m:r>
                          <a:rPr lang="en-US" altLang="zh-CN" i="1">
                            <a:solidFill>
                              <a:schemeClr val="tx1"/>
                            </a:solidFill>
                            <a:latin typeface="Cambria Math" panose="02040503050406030204" charset="0"/>
                            <a:cs typeface="Cambria Math" panose="02040503050406030204" charset="0"/>
                          </a:rPr>
                          <m:t>ℂ</m:t>
                        </m:r>
                      </m:e>
                      <m:sup>
                        <m:r>
                          <a:rPr lang="en-US" altLang="zh-CN" i="1">
                            <a:solidFill>
                              <a:schemeClr val="tx1"/>
                            </a:solidFill>
                            <a:latin typeface="Cambria Math" panose="02040503050406030204" charset="0"/>
                            <a:cs typeface="Cambria Math" panose="02040503050406030204" charset="0"/>
                          </a:rPr>
                          <m:t>𝑚</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𝑚</m:t>
                        </m:r>
                      </m:sup>
                    </m:sSup>
                  </m:oMath>
                </a14:m>
                <a:r>
                  <a:rPr lang="en-US" altLang="zh-CN">
                    <a:solidFill>
                      <a:schemeClr val="tx1"/>
                    </a:solidFill>
                    <a:latin typeface="Cambria Math" panose="02040503050406030204" charset="0"/>
                    <a:cs typeface="Cambria Math" panose="02040503050406030204" charset="0"/>
                  </a:rPr>
                  <a:t>,</a:t>
                </a:r>
                <a:r>
                  <a:rPr lang="zh-CN" altLang="en-US">
                    <a:solidFill>
                      <a:schemeClr val="tx1"/>
                    </a:solidFill>
                    <a:latin typeface="Cambria Math" panose="02040503050406030204" charset="0"/>
                    <a:cs typeface="Cambria Math" panose="02040503050406030204" charset="0"/>
                  </a:rPr>
                  <a:t>酉矩阵</a:t>
                </a:r>
                <a:endParaRPr lang="en-US" altLang="zh-CN">
                  <a:solidFill>
                    <a:schemeClr val="tx1"/>
                  </a:solidFill>
                  <a:latin typeface="Cambria Math" panose="02040503050406030204" charset="0"/>
                  <a:cs typeface="Cambria Math" panose="02040503050406030204" charset="0"/>
                </a:endParaRPr>
              </a:p>
              <a:p>
                <a:pPr algn="ctr"/>
                <a14:m>
                  <m:oMath xmlns:m="http://schemas.openxmlformats.org/officeDocument/2006/math">
                    <m:r>
                      <a:rPr lang="en-US" altLang="zh-CN" i="1">
                        <a:solidFill>
                          <a:schemeClr val="tx1"/>
                        </a:solidFill>
                        <a:latin typeface="Cambria Math" panose="02040503050406030204" charset="0"/>
                        <a:cs typeface="Cambria Math" panose="02040503050406030204" charset="0"/>
                      </a:rPr>
                      <m:t>𝑉</m:t>
                    </m:r>
                    <m:r>
                      <a:rPr lang="en-US" altLang="zh-CN" i="1">
                        <a:solidFill>
                          <a:schemeClr val="tx1"/>
                        </a:solidFill>
                        <a:latin typeface="Cambria Math" panose="02040503050406030204" charset="0"/>
                        <a:cs typeface="Cambria Math" panose="02040503050406030204" charset="0"/>
                      </a:rPr>
                      <m:t>∈</m:t>
                    </m:r>
                    <m:sSup>
                      <m:sSupPr>
                        <m:ctrlPr>
                          <a:rPr lang="en-US" altLang="zh-CN" i="1">
                            <a:solidFill>
                              <a:schemeClr val="tx1"/>
                            </a:solidFill>
                            <a:latin typeface="Cambria Math" panose="02040503050406030204" pitchFamily="18" charset="0"/>
                            <a:cs typeface="Cambria Math" panose="02040503050406030204" charset="0"/>
                          </a:rPr>
                        </m:ctrlPr>
                      </m:sSupPr>
                      <m:e>
                        <m:r>
                          <a:rPr lang="en-US" altLang="zh-CN" i="1">
                            <a:solidFill>
                              <a:schemeClr val="tx1"/>
                            </a:solidFill>
                            <a:latin typeface="Cambria Math" panose="02040503050406030204" charset="0"/>
                            <a:cs typeface="Cambria Math" panose="02040503050406030204" charset="0"/>
                          </a:rPr>
                          <m:t>ℂ</m:t>
                        </m:r>
                      </m:e>
                      <m:sup>
                        <m:r>
                          <a:rPr lang="en-US" altLang="zh-CN" i="1">
                            <a:solidFill>
                              <a:schemeClr val="tx1"/>
                            </a:solidFill>
                            <a:latin typeface="Cambria Math" panose="02040503050406030204" charset="0"/>
                            <a:cs typeface="Cambria Math" panose="02040503050406030204" charset="0"/>
                          </a:rPr>
                          <m:t>𝑛</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𝑛</m:t>
                        </m:r>
                      </m:sup>
                    </m:sSup>
                  </m:oMath>
                </a14:m>
                <a:r>
                  <a:rPr lang="en-US" altLang="zh-CN">
                    <a:solidFill>
                      <a:schemeClr val="tx1"/>
                    </a:solidFill>
                    <a:latin typeface="Cambria Math" panose="02040503050406030204" charset="0"/>
                    <a:cs typeface="Cambria Math" panose="02040503050406030204" charset="0"/>
                  </a:rPr>
                  <a:t>,</a:t>
                </a:r>
                <a:r>
                  <a:rPr lang="zh-CN" altLang="en-US">
                    <a:solidFill>
                      <a:schemeClr val="tx1"/>
                    </a:solidFill>
                    <a:latin typeface="Cambria Math" panose="02040503050406030204" charset="0"/>
                    <a:cs typeface="Cambria Math" panose="02040503050406030204" charset="0"/>
                  </a:rPr>
                  <a:t>酉矩阵</a:t>
                </a:r>
                <a:endParaRPr lang="en-US" altLang="zh-CN">
                  <a:solidFill>
                    <a:schemeClr val="tx1"/>
                  </a:solidFill>
                  <a:latin typeface="Cambria Math" panose="02040503050406030204" charset="0"/>
                  <a:cs typeface="Cambria Math" panose="02040503050406030204" charset="0"/>
                </a:endParaRPr>
              </a:p>
              <a:p>
                <a:pPr algn="ctr"/>
                <a14:m>
                  <m:oMath xmlns:m="http://schemas.openxmlformats.org/officeDocument/2006/math">
                    <m:r>
                      <a:rPr lang="en-US" altLang="zh-CN" i="1">
                        <a:solidFill>
                          <a:schemeClr val="tx1"/>
                        </a:solidFill>
                        <a:latin typeface="Cambria Math" panose="02040503050406030204" charset="0"/>
                        <a:cs typeface="Cambria Math" panose="02040503050406030204" charset="0"/>
                      </a:rPr>
                      <m:t>𝐵</m:t>
                    </m:r>
                    <m:r>
                      <a:rPr lang="en-US" altLang="zh-CN" i="1">
                        <a:solidFill>
                          <a:schemeClr val="tx1"/>
                        </a:solidFill>
                        <a:latin typeface="Cambria Math" panose="02040503050406030204" charset="0"/>
                        <a:cs typeface="Cambria Math" panose="02040503050406030204" charset="0"/>
                      </a:rPr>
                      <m:t>∈</m:t>
                    </m:r>
                    <m:sSup>
                      <m:sSupPr>
                        <m:ctrlPr>
                          <a:rPr lang="en-US" altLang="zh-CN" i="1">
                            <a:solidFill>
                              <a:schemeClr val="tx1"/>
                            </a:solidFill>
                            <a:latin typeface="Cambria Math" panose="02040503050406030204" pitchFamily="18" charset="0"/>
                            <a:cs typeface="Cambria Math" panose="02040503050406030204" charset="0"/>
                          </a:rPr>
                        </m:ctrlPr>
                      </m:sSupPr>
                      <m:e>
                        <m:r>
                          <a:rPr lang="en-US" altLang="zh-CN" i="1">
                            <a:solidFill>
                              <a:schemeClr val="tx1"/>
                            </a:solidFill>
                            <a:latin typeface="Cambria Math" panose="02040503050406030204" charset="0"/>
                            <a:cs typeface="Cambria Math" panose="02040503050406030204" charset="0"/>
                          </a:rPr>
                          <m:t>ℝ</m:t>
                        </m:r>
                      </m:e>
                      <m:sup>
                        <m:r>
                          <a:rPr lang="en-US" altLang="zh-CN" i="1">
                            <a:solidFill>
                              <a:schemeClr val="tx1"/>
                            </a:solidFill>
                            <a:latin typeface="Cambria Math" panose="02040503050406030204" charset="0"/>
                            <a:cs typeface="Cambria Math" panose="02040503050406030204" charset="0"/>
                          </a:rPr>
                          <m:t>𝑛</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𝑛</m:t>
                        </m:r>
                      </m:sup>
                    </m:sSup>
                  </m:oMath>
                </a14:m>
                <a:r>
                  <a:rPr lang="zh-CN" altLang="en-US">
                    <a:solidFill>
                      <a:schemeClr val="tx1"/>
                    </a:solidFill>
                    <a:latin typeface="Cambria Math" panose="02040503050406030204" charset="0"/>
                    <a:cs typeface="Cambria Math" panose="02040503050406030204" charset="0"/>
                  </a:rPr>
                  <a:t>且其为上双对角矩阵</a:t>
                </a:r>
              </a:p>
            </p:txBody>
          </p:sp>
        </mc:Choice>
        <mc:Fallback xmlns="">
          <p:sp>
            <p:nvSpPr>
              <p:cNvPr id="37" name="圆角矩形 36"/>
              <p:cNvSpPr>
                <a:spLocks noRot="1" noChangeAspect="1" noMove="1" noResize="1" noEditPoints="1" noAdjustHandles="1" noChangeArrowheads="1" noChangeShapeType="1" noTextEdit="1"/>
              </p:cNvSpPr>
              <p:nvPr>
                <p:custDataLst>
                  <p:tags r:id="rId11"/>
                </p:custDataLst>
              </p:nvPr>
            </p:nvSpPr>
            <p:spPr>
              <a:xfrm>
                <a:off x="8059420" y="2124710"/>
                <a:ext cx="3373120" cy="1561465"/>
              </a:xfrm>
              <a:prstGeom prst="roundRect">
                <a:avLst/>
              </a:prstGeom>
              <a:blipFill rotWithShape="1">
                <a:blip r:embed="rId12"/>
                <a:stretch>
                  <a:fillRect l="-188" t="-407" r="-188" b="-407"/>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cxnSp>
        <p:nvCxnSpPr>
          <p:cNvPr id="39" name="直接箭头连接符 38"/>
          <p:cNvCxnSpPr>
            <a:stCxn id="37" idx="1"/>
            <a:endCxn id="20" idx="3"/>
          </p:cNvCxnSpPr>
          <p:nvPr/>
        </p:nvCxnSpPr>
        <p:spPr>
          <a:xfrm flipH="1" flipV="1">
            <a:off x="7746365" y="2905125"/>
            <a:ext cx="313055" cy="63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44" name="圆角矩形 43"/>
              <p:cNvSpPr/>
              <p:nvPr>
                <p:custDataLst>
                  <p:tags r:id="rId3"/>
                </p:custDataLst>
              </p:nvPr>
            </p:nvSpPr>
            <p:spPr>
              <a:xfrm>
                <a:off x="4672330" y="3675380"/>
                <a:ext cx="3074035" cy="704215"/>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latin typeface="Cambria Math" panose="02040503050406030204" charset="0"/>
                    <a:cs typeface="Cambria Math" panose="02040503050406030204" charset="0"/>
                  </a:rPr>
                  <a:t>将实双对角矩阵</a:t>
                </a:r>
                <a:r>
                  <a:rPr lang="en-US" altLang="zh-CN">
                    <a:solidFill>
                      <a:schemeClr val="tx1"/>
                    </a:solidFill>
                    <a:latin typeface="Cambria Math" panose="02040503050406030204" charset="0"/>
                    <a:cs typeface="Cambria Math" panose="02040503050406030204" charset="0"/>
                  </a:rPr>
                  <a:t>B</a:t>
                </a:r>
                <a:r>
                  <a:rPr lang="zh-CN" altLang="en-US">
                    <a:solidFill>
                      <a:schemeClr val="tx1"/>
                    </a:solidFill>
                    <a:latin typeface="Cambria Math" panose="02040503050406030204" charset="0"/>
                    <a:cs typeface="Cambria Math" panose="02040503050406030204" charset="0"/>
                  </a:rPr>
                  <a:t>进行实数</a:t>
                </a:r>
                <a:r>
                  <a:rPr lang="en-US" altLang="zh-CN">
                    <a:solidFill>
                      <a:schemeClr val="tx1"/>
                    </a:solidFill>
                    <a:latin typeface="Cambria Math" panose="02040503050406030204" charset="0"/>
                    <a:cs typeface="Cambria Math" panose="02040503050406030204" charset="0"/>
                  </a:rPr>
                  <a:t>SVD</a:t>
                </a:r>
                <a:r>
                  <a:rPr lang="zh-CN" altLang="en-US">
                    <a:solidFill>
                      <a:schemeClr val="tx1"/>
                    </a:solidFill>
                    <a:latin typeface="Cambria Math" panose="02040503050406030204" charset="0"/>
                    <a:cs typeface="Cambria Math" panose="02040503050406030204" charset="0"/>
                  </a:rPr>
                  <a:t>：</a:t>
                </a:r>
                <a14:m>
                  <m:oMath xmlns:m="http://schemas.openxmlformats.org/officeDocument/2006/math">
                    <m:r>
                      <a:rPr lang="en-US" altLang="zh-CN" i="1">
                        <a:solidFill>
                          <a:schemeClr val="tx1"/>
                        </a:solidFill>
                        <a:latin typeface="Cambria Math" panose="02040503050406030204" charset="0"/>
                        <a:ea typeface="MS Mincho" charset="0"/>
                        <a:cs typeface="Cambria Math" panose="02040503050406030204" charset="0"/>
                      </a:rPr>
                      <m:t>𝐵</m:t>
                    </m:r>
                    <m:r>
                      <a:rPr lang="en-US" altLang="zh-CN" i="1">
                        <a:solidFill>
                          <a:schemeClr val="tx1"/>
                        </a:solidFill>
                        <a:latin typeface="Cambria Math" panose="02040503050406030204" charset="0"/>
                        <a:ea typeface="MS Mincho" charset="0"/>
                        <a:cs typeface="Cambria Math" panose="02040503050406030204" charset="0"/>
                      </a:rPr>
                      <m:t>=</m:t>
                    </m:r>
                    <m:r>
                      <a:rPr lang="en-US" altLang="zh-CN" i="1">
                        <a:solidFill>
                          <a:schemeClr val="tx1"/>
                        </a:solidFill>
                        <a:latin typeface="Cambria Math" panose="02040503050406030204" charset="0"/>
                        <a:ea typeface="MS Mincho" charset="0"/>
                        <a:cs typeface="Cambria Math" panose="02040503050406030204" charset="0"/>
                      </a:rPr>
                      <m:t>𝑃</m:t>
                    </m:r>
                    <m:r>
                      <a:rPr lang="en-US" altLang="zh-CN" i="1">
                        <a:solidFill>
                          <a:schemeClr val="tx1"/>
                        </a:solidFill>
                        <a:latin typeface="Cambria Math" panose="02040503050406030204" charset="0"/>
                        <a:ea typeface="MS Mincho" charset="0"/>
                        <a:cs typeface="Cambria Math" panose="02040503050406030204" charset="0"/>
                      </a:rPr>
                      <m:t>𝛴</m:t>
                    </m:r>
                    <m:sSup>
                      <m:sSupPr>
                        <m:ctrlPr>
                          <a:rPr lang="en-US" altLang="zh-CN" i="1">
                            <a:solidFill>
                              <a:schemeClr val="tx1"/>
                            </a:solidFill>
                            <a:latin typeface="Cambria Math" panose="02040503050406030204" pitchFamily="18" charset="0"/>
                            <a:ea typeface="MS Mincho" charset="0"/>
                            <a:cs typeface="Cambria Math" panose="02040503050406030204" charset="0"/>
                          </a:rPr>
                        </m:ctrlPr>
                      </m:sSupPr>
                      <m:e>
                        <m:r>
                          <a:rPr lang="en-US" altLang="zh-CN" i="1">
                            <a:solidFill>
                              <a:schemeClr val="tx1"/>
                            </a:solidFill>
                            <a:latin typeface="Cambria Math" panose="02040503050406030204" charset="0"/>
                            <a:ea typeface="MS Mincho" charset="0"/>
                            <a:cs typeface="Cambria Math" panose="02040503050406030204" charset="0"/>
                          </a:rPr>
                          <m:t>𝑄</m:t>
                        </m:r>
                      </m:e>
                      <m:sup>
                        <m:r>
                          <a:rPr lang="en-US" altLang="zh-CN" i="1">
                            <a:solidFill>
                              <a:schemeClr val="tx1"/>
                            </a:solidFill>
                            <a:latin typeface="Cambria Math" panose="02040503050406030204" charset="0"/>
                            <a:ea typeface="MS Mincho" charset="0"/>
                            <a:cs typeface="Cambria Math" panose="02040503050406030204" charset="0"/>
                          </a:rPr>
                          <m:t>𝑇</m:t>
                        </m:r>
                      </m:sup>
                    </m:sSup>
                  </m:oMath>
                </a14:m>
                <a:endParaRPr lang="en-US" altLang="zh-CN">
                  <a:solidFill>
                    <a:schemeClr val="tx1"/>
                  </a:solidFill>
                  <a:latin typeface="Cambria Math" panose="02040503050406030204" charset="0"/>
                  <a:cs typeface="Cambria Math" panose="02040503050406030204" charset="0"/>
                </a:endParaRPr>
              </a:p>
            </p:txBody>
          </p:sp>
        </mc:Choice>
        <mc:Fallback xmlns="">
          <p:sp>
            <p:nvSpPr>
              <p:cNvPr id="44" name="圆角矩形 43"/>
              <p:cNvSpPr>
                <a:spLocks noRot="1" noChangeAspect="1" noMove="1" noResize="1" noEditPoints="1" noAdjustHandles="1" noChangeArrowheads="1" noChangeShapeType="1" noTextEdit="1"/>
              </p:cNvSpPr>
              <p:nvPr>
                <p:custDataLst>
                  <p:tags r:id="rId13"/>
                </p:custDataLst>
              </p:nvPr>
            </p:nvSpPr>
            <p:spPr>
              <a:xfrm>
                <a:off x="4672330" y="3675380"/>
                <a:ext cx="3074035" cy="704215"/>
              </a:xfrm>
              <a:prstGeom prst="roundRect">
                <a:avLst/>
              </a:prstGeom>
              <a:blipFill rotWithShape="1">
                <a:blip r:embed="rId14"/>
                <a:stretch>
                  <a:fillRect l="-207" t="-902" r="-207" b="-902"/>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cxnSp>
        <p:nvCxnSpPr>
          <p:cNvPr id="45" name="直接箭头连接符 44"/>
          <p:cNvCxnSpPr>
            <a:stCxn id="20" idx="2"/>
            <a:endCxn id="44" idx="0"/>
          </p:cNvCxnSpPr>
          <p:nvPr/>
        </p:nvCxnSpPr>
        <p:spPr>
          <a:xfrm>
            <a:off x="6209665" y="3402965"/>
            <a:ext cx="0" cy="2724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46" name="圆角矩形 45"/>
              <p:cNvSpPr/>
              <p:nvPr>
                <p:custDataLst>
                  <p:tags r:id="rId4"/>
                </p:custDataLst>
              </p:nvPr>
            </p:nvSpPr>
            <p:spPr>
              <a:xfrm>
                <a:off x="4672330" y="4881880"/>
                <a:ext cx="3074670" cy="1184910"/>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latin typeface="Cambria Math" panose="02040503050406030204" charset="0"/>
                    <a:cs typeface="Cambria Math" panose="02040503050406030204" charset="0"/>
                  </a:rPr>
                  <a:t>对其进行整理得到原复矩阵</a:t>
                </a:r>
                <a:r>
                  <a:rPr lang="en-US" altLang="zh-CN">
                    <a:solidFill>
                      <a:schemeClr val="tx1"/>
                    </a:solidFill>
                    <a:latin typeface="Cambria Math" panose="02040503050406030204" charset="0"/>
                    <a:cs typeface="Cambria Math" panose="02040503050406030204" charset="0"/>
                  </a:rPr>
                  <a:t>H</a:t>
                </a:r>
                <a:r>
                  <a:rPr lang="zh-CN" altLang="en-US">
                    <a:solidFill>
                      <a:schemeClr val="tx1"/>
                    </a:solidFill>
                    <a:latin typeface="Cambria Math" panose="02040503050406030204" charset="0"/>
                    <a:cs typeface="Cambria Math" panose="02040503050406030204" charset="0"/>
                  </a:rPr>
                  <a:t>的奇异值分解</a:t>
                </a:r>
                <a:endParaRPr lang="en-US" altLang="zh-CN">
                  <a:solidFill>
                    <a:schemeClr val="tx1"/>
                  </a:solidFill>
                  <a:latin typeface="Cambria Math" panose="02040503050406030204" charset="0"/>
                  <a:cs typeface="Cambria Math" panose="02040503050406030204" charset="0"/>
                </a:endParaRPr>
              </a:p>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charset="0"/>
                          <a:ea typeface="MS Mincho" charset="0"/>
                          <a:cs typeface="Cambria Math" panose="02040503050406030204" charset="0"/>
                        </a:rPr>
                        <m:t>𝐻</m:t>
                      </m:r>
                      <m:r>
                        <a:rPr lang="en-US" altLang="zh-CN" i="1">
                          <a:solidFill>
                            <a:schemeClr val="tx1"/>
                          </a:solidFill>
                          <a:latin typeface="Cambria Math" panose="02040503050406030204" charset="0"/>
                          <a:ea typeface="MS Mincho" charset="0"/>
                          <a:cs typeface="Cambria Math" panose="02040503050406030204" charset="0"/>
                        </a:rPr>
                        <m:t>=</m:t>
                      </m:r>
                      <m:r>
                        <a:rPr lang="en-US" altLang="zh-CN" i="1">
                          <a:solidFill>
                            <a:schemeClr val="tx1"/>
                          </a:solidFill>
                          <a:latin typeface="Cambria Math" panose="02040503050406030204" charset="0"/>
                          <a:ea typeface="MS Mincho" charset="0"/>
                          <a:cs typeface="Cambria Math" panose="02040503050406030204" charset="0"/>
                        </a:rPr>
                        <m:t>𝑆</m:t>
                      </m:r>
                      <m:d>
                        <m:dPr>
                          <m:begChr m:val="["/>
                          <m:endChr m:val="]"/>
                          <m:ctrlPr>
                            <a:rPr lang="en-US" altLang="zh-CN" i="1">
                              <a:solidFill>
                                <a:schemeClr val="tx1"/>
                              </a:solidFill>
                              <a:latin typeface="Cambria Math" panose="02040503050406030204" pitchFamily="18" charset="0"/>
                              <a:ea typeface="MS Mincho" charset="0"/>
                              <a:cs typeface="Cambria Math" panose="02040503050406030204" charset="0"/>
                            </a:rPr>
                          </m:ctrlPr>
                        </m:dPr>
                        <m:e>
                          <m:m>
                            <m:mPr>
                              <m:mcs>
                                <m:mc>
                                  <m:mcPr>
                                    <m:count m:val="1"/>
                                    <m:mcJc m:val="center"/>
                                  </m:mcPr>
                                </m:mc>
                              </m:mcs>
                              <m:ctrlPr>
                                <a:rPr lang="en-US" altLang="zh-CN" i="1">
                                  <a:solidFill>
                                    <a:schemeClr val="tx1"/>
                                  </a:solidFill>
                                  <a:latin typeface="Cambria Math" panose="02040503050406030204" pitchFamily="18" charset="0"/>
                                  <a:ea typeface="MS Mincho" charset="0"/>
                                  <a:cs typeface="Cambria Math" panose="02040503050406030204" charset="0"/>
                                </a:rPr>
                              </m:ctrlPr>
                            </m:mPr>
                            <m:mr>
                              <m:e>
                                <m:r>
                                  <a:rPr lang="en-US" altLang="zh-CN" i="1">
                                    <a:solidFill>
                                      <a:schemeClr val="tx1"/>
                                    </a:solidFill>
                                    <a:latin typeface="Cambria Math" panose="02040503050406030204" charset="0"/>
                                    <a:ea typeface="MS Mincho" charset="0"/>
                                    <a:cs typeface="Cambria Math" panose="02040503050406030204" charset="0"/>
                                  </a:rPr>
                                  <m:t>𝛴</m:t>
                                </m:r>
                              </m:e>
                            </m:mr>
                            <m:mr>
                              <m:e>
                                <m:r>
                                  <a:rPr lang="en-US" altLang="zh-CN" i="1">
                                    <a:solidFill>
                                      <a:schemeClr val="tx1"/>
                                    </a:solidFill>
                                    <a:latin typeface="Cambria Math" panose="02040503050406030204" charset="0"/>
                                    <a:ea typeface="MS Mincho" charset="0"/>
                                    <a:cs typeface="Cambria Math" panose="02040503050406030204" charset="0"/>
                                  </a:rPr>
                                  <m:t>0</m:t>
                                </m:r>
                              </m:e>
                            </m:mr>
                          </m:m>
                        </m:e>
                      </m:d>
                      <m:sSup>
                        <m:sSupPr>
                          <m:ctrlPr>
                            <a:rPr lang="en-US" altLang="zh-CN" i="1">
                              <a:solidFill>
                                <a:schemeClr val="tx1"/>
                              </a:solidFill>
                              <a:latin typeface="Cambria Math" panose="02040503050406030204" pitchFamily="18" charset="0"/>
                              <a:ea typeface="MS Mincho" charset="0"/>
                              <a:cs typeface="Cambria Math" panose="02040503050406030204" charset="0"/>
                            </a:rPr>
                          </m:ctrlPr>
                        </m:sSupPr>
                        <m:e>
                          <m:r>
                            <a:rPr lang="en-US" altLang="zh-CN" i="1">
                              <a:solidFill>
                                <a:schemeClr val="tx1"/>
                              </a:solidFill>
                              <a:latin typeface="Cambria Math" panose="02040503050406030204" charset="0"/>
                              <a:ea typeface="MS Mincho" charset="0"/>
                              <a:cs typeface="Cambria Math" panose="02040503050406030204" charset="0"/>
                            </a:rPr>
                            <m:t>𝑇</m:t>
                          </m:r>
                        </m:e>
                        <m:sup>
                          <m:r>
                            <a:rPr lang="en-US" altLang="zh-CN" i="1">
                              <a:solidFill>
                                <a:schemeClr val="tx1"/>
                              </a:solidFill>
                              <a:latin typeface="Cambria Math" panose="02040503050406030204" charset="0"/>
                              <a:ea typeface="MS Mincho" charset="0"/>
                              <a:cs typeface="Cambria Math" panose="02040503050406030204" charset="0"/>
                            </a:rPr>
                            <m:t>𝐻</m:t>
                          </m:r>
                        </m:sup>
                      </m:sSup>
                    </m:oMath>
                  </m:oMathPara>
                </a14:m>
                <a:endParaRPr lang="en-US" altLang="zh-CN">
                  <a:solidFill>
                    <a:schemeClr val="tx1"/>
                  </a:solidFill>
                  <a:latin typeface="Cambria Math" panose="02040503050406030204" charset="0"/>
                  <a:cs typeface="Cambria Math" panose="02040503050406030204" charset="0"/>
                </a:endParaRPr>
              </a:p>
            </p:txBody>
          </p:sp>
        </mc:Choice>
        <mc:Fallback xmlns="">
          <p:sp>
            <p:nvSpPr>
              <p:cNvPr id="46" name="圆角矩形 45"/>
              <p:cNvSpPr>
                <a:spLocks noRot="1" noChangeAspect="1" noMove="1" noResize="1" noEditPoints="1" noAdjustHandles="1" noChangeArrowheads="1" noChangeShapeType="1" noTextEdit="1"/>
              </p:cNvSpPr>
              <p:nvPr>
                <p:custDataLst>
                  <p:tags r:id="rId15"/>
                </p:custDataLst>
              </p:nvPr>
            </p:nvSpPr>
            <p:spPr>
              <a:xfrm>
                <a:off x="4672330" y="4881880"/>
                <a:ext cx="3074670" cy="1184910"/>
              </a:xfrm>
              <a:prstGeom prst="roundRect">
                <a:avLst/>
              </a:prstGeom>
              <a:blipFill rotWithShape="1">
                <a:blip r:embed="rId16"/>
                <a:stretch>
                  <a:fillRect l="-207" t="-536" r="-207" b="-536"/>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cxnSp>
        <p:nvCxnSpPr>
          <p:cNvPr id="47" name="直接箭头连接符 46"/>
          <p:cNvCxnSpPr>
            <a:stCxn id="44" idx="2"/>
            <a:endCxn id="46" idx="0"/>
          </p:cNvCxnSpPr>
          <p:nvPr/>
        </p:nvCxnSpPr>
        <p:spPr>
          <a:xfrm>
            <a:off x="6209665" y="4379595"/>
            <a:ext cx="0" cy="50228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48" name="圆角矩形 47"/>
              <p:cNvSpPr/>
              <p:nvPr>
                <p:custDataLst>
                  <p:tags r:id="rId5"/>
                </p:custDataLst>
              </p:nvPr>
            </p:nvSpPr>
            <p:spPr>
              <a:xfrm>
                <a:off x="8059420" y="5036185"/>
                <a:ext cx="3373120" cy="876300"/>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charset="0"/>
                          <a:cs typeface="Cambria Math" panose="02040503050406030204" charset="0"/>
                        </a:rPr>
                        <m:t>𝑆</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𝑈</m:t>
                      </m:r>
                      <m:d>
                        <m:dPr>
                          <m:begChr m:val="["/>
                          <m:endChr m:val="]"/>
                          <m:ctrlPr>
                            <a:rPr lang="en-US" altLang="zh-CN" i="1">
                              <a:solidFill>
                                <a:schemeClr val="tx1"/>
                              </a:solidFill>
                              <a:latin typeface="Cambria Math" panose="02040503050406030204" pitchFamily="18" charset="0"/>
                              <a:cs typeface="Cambria Math" panose="02040503050406030204" charset="0"/>
                            </a:rPr>
                          </m:ctrlPr>
                        </m:dPr>
                        <m:e>
                          <m:m>
                            <m:mPr>
                              <m:mcs>
                                <m:mc>
                                  <m:mcPr>
                                    <m:count m:val="2"/>
                                    <m:mcJc m:val="center"/>
                                  </m:mcPr>
                                </m:mc>
                              </m:mcs>
                              <m:ctrlPr>
                                <a:rPr lang="en-US" altLang="zh-CN" i="1">
                                  <a:solidFill>
                                    <a:schemeClr val="tx1"/>
                                  </a:solidFill>
                                  <a:latin typeface="Cambria Math" panose="02040503050406030204" pitchFamily="18" charset="0"/>
                                  <a:cs typeface="Cambria Math" panose="02040503050406030204" charset="0"/>
                                </a:rPr>
                              </m:ctrlPr>
                            </m:mPr>
                            <m:mr>
                              <m:e>
                                <m:r>
                                  <a:rPr lang="en-US" altLang="zh-CN" i="1">
                                    <a:solidFill>
                                      <a:schemeClr val="tx1"/>
                                    </a:solidFill>
                                    <a:latin typeface="Cambria Math" panose="02040503050406030204" charset="0"/>
                                    <a:cs typeface="Cambria Math" panose="02040503050406030204" charset="0"/>
                                  </a:rPr>
                                  <m:t>𝑃</m:t>
                                </m:r>
                              </m:e>
                              <m:e>
                                <m:r>
                                  <a:rPr lang="en-US" altLang="zh-CN" i="1">
                                    <a:solidFill>
                                      <a:schemeClr val="tx1"/>
                                    </a:solidFill>
                                    <a:latin typeface="Cambria Math" panose="02040503050406030204" charset="0"/>
                                    <a:cs typeface="Cambria Math" panose="02040503050406030204" charset="0"/>
                                  </a:rPr>
                                  <m:t>0</m:t>
                                </m:r>
                              </m:e>
                            </m:mr>
                            <m:mr>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𝐼</m:t>
                                </m:r>
                              </m:e>
                            </m:mr>
                          </m:m>
                        </m:e>
                      </m:d>
                      <m:r>
                        <a:rPr lang="en-US" altLang="zh-CN" i="1">
                          <a:solidFill>
                            <a:schemeClr val="tx1"/>
                          </a:solidFill>
                          <a:latin typeface="Cambria Math" panose="02040503050406030204" charset="0"/>
                          <a:cs typeface="Cambria Math" panose="02040503050406030204" charset="0"/>
                        </a:rPr>
                        <m:t>;</m:t>
                      </m:r>
                    </m:oMath>
                  </m:oMathPara>
                </a14:m>
                <a:endParaRPr lang="en-US" altLang="zh-CN" i="1">
                  <a:solidFill>
                    <a:schemeClr val="tx1"/>
                  </a:solidFill>
                  <a:latin typeface="Cambria Math" panose="02040503050406030204" charset="0"/>
                  <a:cs typeface="Cambria Math" panose="02040503050406030204" charset="0"/>
                </a:endParaRPr>
              </a:p>
              <a:p>
                <a:pPr algn="ctr"/>
                <a14:m>
                  <m:oMathPara xmlns:m="http://schemas.openxmlformats.org/officeDocument/2006/math">
                    <m:oMathParaPr>
                      <m:jc m:val="centerGroup"/>
                    </m:oMathParaPr>
                    <m:oMath xmlns:m="http://schemas.openxmlformats.org/officeDocument/2006/math">
                      <m:sSup>
                        <m:sSupPr>
                          <m:ctrlPr>
                            <a:rPr lang="en-US" altLang="zh-CN" i="1">
                              <a:solidFill>
                                <a:schemeClr val="tx1"/>
                              </a:solidFill>
                              <a:latin typeface="Cambria Math" panose="02040503050406030204" pitchFamily="18" charset="0"/>
                              <a:cs typeface="Cambria Math" panose="02040503050406030204" charset="0"/>
                            </a:rPr>
                          </m:ctrlPr>
                        </m:sSupPr>
                        <m:e>
                          <m:r>
                            <a:rPr lang="en-US" altLang="zh-CN" i="1">
                              <a:solidFill>
                                <a:schemeClr val="tx1"/>
                              </a:solidFill>
                              <a:latin typeface="Cambria Math" panose="02040503050406030204" charset="0"/>
                              <a:cs typeface="Cambria Math" panose="02040503050406030204" charset="0"/>
                            </a:rPr>
                            <m:t>𝑇</m:t>
                          </m:r>
                          <m:r>
                            <a:rPr lang="en-US" altLang="zh-CN" i="1">
                              <a:solidFill>
                                <a:schemeClr val="tx1"/>
                              </a:solidFill>
                              <a:latin typeface="Cambria Math" panose="02040503050406030204" charset="0"/>
                              <a:cs typeface="Cambria Math" panose="02040503050406030204" charset="0"/>
                            </a:rPr>
                            <m:t>=(</m:t>
                          </m:r>
                          <m:sSup>
                            <m:sSupPr>
                              <m:ctrlPr>
                                <a:rPr lang="en-US" altLang="zh-CN" i="1">
                                  <a:solidFill>
                                    <a:schemeClr val="tx1"/>
                                  </a:solidFill>
                                  <a:latin typeface="Cambria Math" panose="02040503050406030204" pitchFamily="18" charset="0"/>
                                  <a:cs typeface="Cambria Math" panose="02040503050406030204" charset="0"/>
                                </a:rPr>
                              </m:ctrlPr>
                            </m:sSupPr>
                            <m:e>
                              <m:r>
                                <a:rPr lang="en-US" altLang="zh-CN" i="1">
                                  <a:solidFill>
                                    <a:schemeClr val="tx1"/>
                                  </a:solidFill>
                                  <a:latin typeface="Cambria Math" panose="02040503050406030204" charset="0"/>
                                  <a:cs typeface="Cambria Math" panose="02040503050406030204" charset="0"/>
                                </a:rPr>
                                <m:t>𝑄</m:t>
                              </m:r>
                            </m:e>
                            <m:sup>
                              <m:r>
                                <a:rPr lang="en-US" altLang="zh-CN" i="1">
                                  <a:solidFill>
                                    <a:schemeClr val="tx1"/>
                                  </a:solidFill>
                                  <a:latin typeface="Cambria Math" panose="02040503050406030204" charset="0"/>
                                  <a:cs typeface="Cambria Math" panose="02040503050406030204" charset="0"/>
                                </a:rPr>
                                <m:t>𝑇</m:t>
                              </m:r>
                            </m:sup>
                          </m:sSup>
                          <m:sSup>
                            <m:sSupPr>
                              <m:ctrlPr>
                                <a:rPr lang="en-US" altLang="zh-CN" i="1">
                                  <a:solidFill>
                                    <a:schemeClr val="tx1"/>
                                  </a:solidFill>
                                  <a:latin typeface="Cambria Math" panose="02040503050406030204" pitchFamily="18" charset="0"/>
                                  <a:cs typeface="Cambria Math" panose="02040503050406030204" charset="0"/>
                                </a:rPr>
                              </m:ctrlPr>
                            </m:sSupPr>
                            <m:e>
                              <m:r>
                                <a:rPr lang="en-US" altLang="zh-CN" i="1">
                                  <a:solidFill>
                                    <a:schemeClr val="tx1"/>
                                  </a:solidFill>
                                  <a:latin typeface="Cambria Math" panose="02040503050406030204" charset="0"/>
                                  <a:cs typeface="Cambria Math" panose="02040503050406030204" charset="0"/>
                                </a:rPr>
                                <m:t>𝑉</m:t>
                              </m:r>
                            </m:e>
                            <m:sup>
                              <m:r>
                                <a:rPr lang="en-US" altLang="zh-CN" i="1">
                                  <a:solidFill>
                                    <a:schemeClr val="tx1"/>
                                  </a:solidFill>
                                  <a:latin typeface="Cambria Math" panose="02040503050406030204" charset="0"/>
                                  <a:cs typeface="Cambria Math" panose="02040503050406030204" charset="0"/>
                                </a:rPr>
                                <m:t>𝐻</m:t>
                              </m:r>
                            </m:sup>
                          </m:sSup>
                          <m:r>
                            <a:rPr lang="en-US" altLang="zh-CN" i="1">
                              <a:solidFill>
                                <a:schemeClr val="tx1"/>
                              </a:solidFill>
                              <a:latin typeface="Cambria Math" panose="02040503050406030204" charset="0"/>
                              <a:cs typeface="Cambria Math" panose="02040503050406030204" charset="0"/>
                            </a:rPr>
                            <m:t>)</m:t>
                          </m:r>
                        </m:e>
                        <m:sup>
                          <m:r>
                            <a:rPr lang="en-US" altLang="zh-CN" i="1">
                              <a:solidFill>
                                <a:schemeClr val="tx1"/>
                              </a:solidFill>
                              <a:latin typeface="Cambria Math" panose="02040503050406030204" charset="0"/>
                              <a:cs typeface="Cambria Math" panose="02040503050406030204" charset="0"/>
                            </a:rPr>
                            <m:t>𝐻</m:t>
                          </m:r>
                        </m:sup>
                      </m:sSup>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𝑉𝑄</m:t>
                      </m:r>
                    </m:oMath>
                  </m:oMathPara>
                </a14:m>
                <a:endParaRPr lang="en-US" altLang="zh-CN">
                  <a:solidFill>
                    <a:schemeClr val="tx1"/>
                  </a:solidFill>
                  <a:latin typeface="Cambria Math" panose="02040503050406030204" charset="0"/>
                  <a:cs typeface="Cambria Math" panose="02040503050406030204" charset="0"/>
                </a:endParaRPr>
              </a:p>
            </p:txBody>
          </p:sp>
        </mc:Choice>
        <mc:Fallback xmlns="">
          <p:sp>
            <p:nvSpPr>
              <p:cNvPr id="48" name="圆角矩形 47"/>
              <p:cNvSpPr>
                <a:spLocks noRot="1" noChangeAspect="1" noMove="1" noResize="1" noEditPoints="1" noAdjustHandles="1" noChangeArrowheads="1" noChangeShapeType="1" noTextEdit="1"/>
              </p:cNvSpPr>
              <p:nvPr>
                <p:custDataLst>
                  <p:tags r:id="rId17"/>
                </p:custDataLst>
              </p:nvPr>
            </p:nvSpPr>
            <p:spPr>
              <a:xfrm>
                <a:off x="8059420" y="5036185"/>
                <a:ext cx="3373120" cy="876300"/>
              </a:xfrm>
              <a:prstGeom prst="roundRect">
                <a:avLst/>
              </a:prstGeom>
              <a:blipFill rotWithShape="1">
                <a:blip r:embed="rId18"/>
                <a:stretch>
                  <a:fillRect l="-188" t="-725" r="-188" b="-725"/>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cxnSp>
        <p:nvCxnSpPr>
          <p:cNvPr id="49" name="直接箭头连接符 48"/>
          <p:cNvCxnSpPr>
            <a:stCxn id="48" idx="1"/>
            <a:endCxn id="46" idx="3"/>
          </p:cNvCxnSpPr>
          <p:nvPr/>
        </p:nvCxnSpPr>
        <p:spPr>
          <a:xfrm flipH="1">
            <a:off x="7747000" y="5474335"/>
            <a:ext cx="31242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50" name="圆角矩形 49"/>
              <p:cNvSpPr/>
              <p:nvPr>
                <p:custDataLst>
                  <p:tags r:id="rId6"/>
                </p:custDataLst>
              </p:nvPr>
            </p:nvSpPr>
            <p:spPr>
              <a:xfrm>
                <a:off x="1021715" y="3600450"/>
                <a:ext cx="3074670" cy="2061210"/>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latin typeface="Cambria Math" panose="02040503050406030204" charset="0"/>
                    <a:cs typeface="Cambria Math" panose="02040503050406030204" charset="0"/>
                  </a:rPr>
                  <a:t>根据二对角化过程，可有：</a:t>
                </a:r>
                <a:endParaRPr lang="en-US" altLang="zh-CN">
                  <a:solidFill>
                    <a:schemeClr val="tx1"/>
                  </a:solidFill>
                  <a:latin typeface="Cambria Math" panose="02040503050406030204" charset="0"/>
                  <a:cs typeface="Cambria Math" panose="02040503050406030204" charset="0"/>
                </a:endParaRPr>
              </a:p>
              <a:p>
                <a:pPr algn="ctr"/>
                <a14:m>
                  <m:oMathPara xmlns:m="http://schemas.openxmlformats.org/officeDocument/2006/math">
                    <m:oMathParaPr>
                      <m:jc m:val="centerGroup"/>
                    </m:oMathParaPr>
                    <m:oMath xmlns:m="http://schemas.openxmlformats.org/officeDocument/2006/math">
                      <m:sSup>
                        <m:sSupPr>
                          <m:ctrlPr>
                            <a:rPr lang="en-US" altLang="zh-CN" i="1">
                              <a:solidFill>
                                <a:schemeClr val="tx1"/>
                              </a:solidFill>
                              <a:latin typeface="Cambria Math" panose="02040503050406030204" pitchFamily="18" charset="0"/>
                              <a:cs typeface="Cambria Math" panose="02040503050406030204" charset="0"/>
                            </a:rPr>
                          </m:ctrlPr>
                        </m:sSupPr>
                        <m:e>
                          <m:r>
                            <a:rPr lang="en-US" altLang="zh-CN" i="1">
                              <a:solidFill>
                                <a:schemeClr val="tx1"/>
                              </a:solidFill>
                              <a:latin typeface="Cambria Math" panose="02040503050406030204" charset="0"/>
                              <a:cs typeface="Cambria Math" panose="02040503050406030204" charset="0"/>
                            </a:rPr>
                            <m:t>𝑈</m:t>
                          </m:r>
                        </m:e>
                        <m:sup>
                          <m:r>
                            <a:rPr lang="en-US" altLang="zh-CN" i="1">
                              <a:solidFill>
                                <a:schemeClr val="tx1"/>
                              </a:solidFill>
                              <a:latin typeface="Cambria Math" panose="02040503050406030204" charset="0"/>
                              <a:cs typeface="Cambria Math" panose="02040503050406030204" charset="0"/>
                            </a:rPr>
                            <m:t>𝐻</m:t>
                          </m:r>
                        </m:sup>
                      </m:sSup>
                      <m:r>
                        <a:rPr lang="en-US" altLang="zh-CN" i="1">
                          <a:solidFill>
                            <a:schemeClr val="tx1"/>
                          </a:solidFill>
                          <a:latin typeface="Cambria Math" panose="02040503050406030204" charset="0"/>
                          <a:ea typeface="MS Mincho" charset="0"/>
                          <a:cs typeface="Cambria Math" panose="02040503050406030204" charset="0"/>
                        </a:rPr>
                        <m:t>𝐻𝑉</m:t>
                      </m:r>
                      <m:r>
                        <a:rPr lang="en-US" altLang="zh-CN" i="1">
                          <a:solidFill>
                            <a:schemeClr val="tx1"/>
                          </a:solidFill>
                          <a:latin typeface="Cambria Math" panose="02040503050406030204" charset="0"/>
                          <a:ea typeface="MS Mincho" charset="0"/>
                          <a:cs typeface="Cambria Math" panose="02040503050406030204" charset="0"/>
                        </a:rPr>
                        <m:t>=</m:t>
                      </m:r>
                      <m:d>
                        <m:dPr>
                          <m:begChr m:val="["/>
                          <m:endChr m:val="]"/>
                          <m:ctrlPr>
                            <a:rPr lang="en-US" altLang="zh-CN" i="1">
                              <a:solidFill>
                                <a:schemeClr val="tx1"/>
                              </a:solidFill>
                              <a:latin typeface="Cambria Math" panose="02040503050406030204" pitchFamily="18" charset="0"/>
                              <a:ea typeface="MS Mincho" charset="0"/>
                              <a:cs typeface="Cambria Math" panose="02040503050406030204" charset="0"/>
                            </a:rPr>
                          </m:ctrlPr>
                        </m:dPr>
                        <m:e>
                          <m:m>
                            <m:mPr>
                              <m:mcs>
                                <m:mc>
                                  <m:mcPr>
                                    <m:count m:val="1"/>
                                    <m:mcJc m:val="center"/>
                                  </m:mcPr>
                                </m:mc>
                              </m:mcs>
                              <m:ctrlPr>
                                <a:rPr lang="en-US" altLang="zh-CN" i="1">
                                  <a:solidFill>
                                    <a:schemeClr val="tx1"/>
                                  </a:solidFill>
                                  <a:latin typeface="Cambria Math" panose="02040503050406030204" pitchFamily="18" charset="0"/>
                                  <a:ea typeface="MS Mincho" charset="0"/>
                                  <a:cs typeface="Cambria Math" panose="02040503050406030204" charset="0"/>
                                </a:rPr>
                              </m:ctrlPr>
                            </m:mPr>
                            <m:mr>
                              <m:e>
                                <m:r>
                                  <a:rPr lang="en-US" altLang="zh-CN" i="1">
                                    <a:solidFill>
                                      <a:schemeClr val="tx1"/>
                                    </a:solidFill>
                                    <a:latin typeface="Cambria Math" panose="02040503050406030204" charset="0"/>
                                    <a:ea typeface="MS Mincho" charset="0"/>
                                    <a:cs typeface="Cambria Math" panose="02040503050406030204" charset="0"/>
                                  </a:rPr>
                                  <m:t>𝐵</m:t>
                                </m:r>
                              </m:e>
                            </m:mr>
                            <m:mr>
                              <m:e>
                                <m:r>
                                  <a:rPr lang="en-US" altLang="zh-CN" i="1">
                                    <a:solidFill>
                                      <a:schemeClr val="tx1"/>
                                    </a:solidFill>
                                    <a:latin typeface="Cambria Math" panose="02040503050406030204" charset="0"/>
                                    <a:ea typeface="MS Mincho" charset="0"/>
                                    <a:cs typeface="Cambria Math" panose="02040503050406030204" charset="0"/>
                                  </a:rPr>
                                  <m:t>0</m:t>
                                </m:r>
                              </m:e>
                            </m:mr>
                          </m:m>
                        </m:e>
                      </m:d>
                      <m:box>
                        <m:boxPr>
                          <m:noBreak m:val="on"/>
                          <m:ctrlPr>
                            <a:rPr lang="en-US" altLang="zh-CN" i="1">
                              <a:solidFill>
                                <a:schemeClr val="tx1"/>
                              </a:solidFill>
                              <a:latin typeface="Cambria Math" panose="02040503050406030204" pitchFamily="18" charset="0"/>
                              <a:ea typeface="MS Mincho" charset="0"/>
                              <a:cs typeface="Cambria Math" panose="02040503050406030204" charset="0"/>
                            </a:rPr>
                          </m:ctrlPr>
                        </m:boxPr>
                        <m:e>
                          <m:groupChr>
                            <m:groupChrPr>
                              <m:chr m:val="→"/>
                              <m:vertJc m:val="bot"/>
                              <m:ctrlPr>
                                <a:rPr lang="en-US" altLang="zh-CN" i="1">
                                  <a:solidFill>
                                    <a:schemeClr val="tx1"/>
                                  </a:solidFill>
                                  <a:latin typeface="Cambria Math" panose="02040503050406030204" pitchFamily="18" charset="0"/>
                                  <a:ea typeface="MS Mincho" charset="0"/>
                                  <a:cs typeface="Cambria Math" panose="02040503050406030204" charset="0"/>
                                </a:rPr>
                              </m:ctrlPr>
                            </m:groupChrPr>
                            <m:e>
                              <m:r>
                                <a:rPr lang="en-US" altLang="zh-CN" i="1">
                                  <a:solidFill>
                                    <a:schemeClr val="tx1"/>
                                  </a:solidFill>
                                  <a:latin typeface="Cambria Math" panose="02040503050406030204" charset="0"/>
                                  <a:ea typeface="MS Mincho" charset="0"/>
                                  <a:cs typeface="Cambria Math" panose="02040503050406030204" charset="0"/>
                                </a:rPr>
                                <m:t>𝐵</m:t>
                              </m:r>
                              <m:r>
                                <a:rPr lang="en-US" altLang="zh-CN" i="1">
                                  <a:solidFill>
                                    <a:schemeClr val="tx1"/>
                                  </a:solidFill>
                                  <a:latin typeface="Cambria Math" panose="02040503050406030204" charset="0"/>
                                  <a:ea typeface="MS Mincho" charset="0"/>
                                  <a:cs typeface="Cambria Math" panose="02040503050406030204" charset="0"/>
                                </a:rPr>
                                <m:t>=</m:t>
                              </m:r>
                              <m:r>
                                <a:rPr lang="en-US" altLang="zh-CN" i="1">
                                  <a:solidFill>
                                    <a:schemeClr val="tx1"/>
                                  </a:solidFill>
                                  <a:latin typeface="Cambria Math" panose="02040503050406030204" charset="0"/>
                                  <a:ea typeface="MS Mincho" charset="0"/>
                                  <a:cs typeface="Cambria Math" panose="02040503050406030204" charset="0"/>
                                </a:rPr>
                                <m:t>𝑃</m:t>
                              </m:r>
                              <m:r>
                                <a:rPr lang="en-US" altLang="zh-CN" i="1">
                                  <a:solidFill>
                                    <a:schemeClr val="tx1"/>
                                  </a:solidFill>
                                  <a:latin typeface="Cambria Math" panose="02040503050406030204" charset="0"/>
                                  <a:ea typeface="MS Mincho" charset="0"/>
                                  <a:cs typeface="Cambria Math" panose="02040503050406030204" charset="0"/>
                                </a:rPr>
                                <m:t>𝛴</m:t>
                              </m:r>
                              <m:sSup>
                                <m:sSupPr>
                                  <m:ctrlPr>
                                    <a:rPr lang="en-US" altLang="zh-CN" i="1">
                                      <a:solidFill>
                                        <a:schemeClr val="tx1"/>
                                      </a:solidFill>
                                      <a:latin typeface="Cambria Math" panose="02040503050406030204" pitchFamily="18" charset="0"/>
                                      <a:ea typeface="MS Mincho" charset="0"/>
                                      <a:cs typeface="Cambria Math" panose="02040503050406030204" charset="0"/>
                                    </a:rPr>
                                  </m:ctrlPr>
                                </m:sSupPr>
                                <m:e>
                                  <m:r>
                                    <a:rPr lang="en-US" altLang="zh-CN" i="1">
                                      <a:solidFill>
                                        <a:schemeClr val="tx1"/>
                                      </a:solidFill>
                                      <a:latin typeface="Cambria Math" panose="02040503050406030204" charset="0"/>
                                      <a:ea typeface="MS Mincho" charset="0"/>
                                      <a:cs typeface="Cambria Math" panose="02040503050406030204" charset="0"/>
                                    </a:rPr>
                                    <m:t>𝑄</m:t>
                                  </m:r>
                                </m:e>
                                <m:sup>
                                  <m:r>
                                    <a:rPr lang="en-US" altLang="zh-CN" i="1">
                                      <a:solidFill>
                                        <a:schemeClr val="tx1"/>
                                      </a:solidFill>
                                      <a:latin typeface="Cambria Math" panose="02040503050406030204" charset="0"/>
                                      <a:ea typeface="MS Mincho" charset="0"/>
                                      <a:cs typeface="Cambria Math" panose="02040503050406030204" charset="0"/>
                                    </a:rPr>
                                    <m:t>𝑇</m:t>
                                  </m:r>
                                </m:sup>
                              </m:sSup>
                              <m:r>
                                <a:rPr lang="en-US" altLang="zh-CN">
                                  <a:solidFill>
                                    <a:schemeClr val="tx1"/>
                                  </a:solidFill>
                                  <a:latin typeface="Cambria Math" panose="02040503050406030204" charset="0"/>
                                  <a:cs typeface="Cambria Math" panose="02040503050406030204" charset="0"/>
                                </a:rPr>
                                <m:t> </m:t>
                              </m:r>
                            </m:e>
                          </m:groupChr>
                        </m:e>
                      </m:box>
                    </m:oMath>
                  </m:oMathPara>
                </a14:m>
                <a:endParaRPr lang="en-US" altLang="zh-CN" i="1">
                  <a:solidFill>
                    <a:schemeClr val="tx1"/>
                  </a:solidFill>
                  <a:latin typeface="Cambria Math" panose="02040503050406030204" charset="0"/>
                  <a:ea typeface="MS Mincho" charset="0"/>
                  <a:cs typeface="Cambria Math" panose="02040503050406030204" charset="0"/>
                </a:endParaRPr>
              </a:p>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charset="0"/>
                          <a:ea typeface="MS Mincho" charset="0"/>
                          <a:cs typeface="Cambria Math" panose="02040503050406030204" charset="0"/>
                        </a:rPr>
                        <m:t>𝐻</m:t>
                      </m:r>
                      <m:r>
                        <a:rPr lang="en-US" altLang="zh-CN" i="1">
                          <a:solidFill>
                            <a:schemeClr val="tx1"/>
                          </a:solidFill>
                          <a:latin typeface="Cambria Math" panose="02040503050406030204" charset="0"/>
                          <a:ea typeface="MS Mincho" charset="0"/>
                          <a:cs typeface="Cambria Math" panose="02040503050406030204" charset="0"/>
                        </a:rPr>
                        <m:t>=</m:t>
                      </m:r>
                      <m:r>
                        <a:rPr lang="en-US" altLang="zh-CN" i="1">
                          <a:solidFill>
                            <a:schemeClr val="tx1"/>
                          </a:solidFill>
                          <a:latin typeface="Cambria Math" panose="02040503050406030204" charset="0"/>
                          <a:ea typeface="MS Mincho" charset="0"/>
                          <a:cs typeface="Cambria Math" panose="02040503050406030204" charset="0"/>
                        </a:rPr>
                        <m:t>𝑈</m:t>
                      </m:r>
                      <m:d>
                        <m:dPr>
                          <m:begChr m:val="["/>
                          <m:endChr m:val="]"/>
                          <m:ctrlPr>
                            <a:rPr lang="en-US" altLang="zh-CN" i="1">
                              <a:solidFill>
                                <a:schemeClr val="tx1"/>
                              </a:solidFill>
                              <a:latin typeface="Cambria Math" panose="02040503050406030204" pitchFamily="18" charset="0"/>
                              <a:ea typeface="MS Mincho" charset="0"/>
                              <a:cs typeface="Cambria Math" panose="02040503050406030204" charset="0"/>
                            </a:rPr>
                          </m:ctrlPr>
                        </m:dPr>
                        <m:e>
                          <m:m>
                            <m:mPr>
                              <m:mcs>
                                <m:mc>
                                  <m:mcPr>
                                    <m:count m:val="1"/>
                                    <m:mcJc m:val="center"/>
                                  </m:mcPr>
                                </m:mc>
                              </m:mcs>
                              <m:ctrlPr>
                                <a:rPr lang="en-US" altLang="zh-CN" i="1">
                                  <a:solidFill>
                                    <a:schemeClr val="tx1"/>
                                  </a:solidFill>
                                  <a:latin typeface="Cambria Math" panose="02040503050406030204" pitchFamily="18" charset="0"/>
                                  <a:ea typeface="MS Mincho" charset="0"/>
                                  <a:cs typeface="Cambria Math" panose="02040503050406030204" charset="0"/>
                                </a:rPr>
                              </m:ctrlPr>
                            </m:mPr>
                            <m:mr>
                              <m:e>
                                <m:r>
                                  <a:rPr lang="en-US" altLang="zh-CN" i="1">
                                    <a:solidFill>
                                      <a:schemeClr val="tx1"/>
                                    </a:solidFill>
                                    <a:latin typeface="Cambria Math" panose="02040503050406030204" charset="0"/>
                                    <a:ea typeface="MS Mincho" charset="0"/>
                                    <a:cs typeface="Cambria Math" panose="02040503050406030204" charset="0"/>
                                  </a:rPr>
                                  <m:t>𝑃</m:t>
                                </m:r>
                                <m:r>
                                  <a:rPr lang="en-US" altLang="zh-CN" i="1">
                                    <a:solidFill>
                                      <a:schemeClr val="tx1"/>
                                    </a:solidFill>
                                    <a:latin typeface="Cambria Math" panose="02040503050406030204" charset="0"/>
                                    <a:ea typeface="MS Mincho" charset="0"/>
                                    <a:cs typeface="Cambria Math" panose="02040503050406030204" charset="0"/>
                                  </a:rPr>
                                  <m:t>𝛴</m:t>
                                </m:r>
                                <m:sSup>
                                  <m:sSupPr>
                                    <m:ctrlPr>
                                      <a:rPr lang="en-US" altLang="zh-CN" i="1">
                                        <a:solidFill>
                                          <a:schemeClr val="tx1"/>
                                        </a:solidFill>
                                        <a:latin typeface="Cambria Math" panose="02040503050406030204" pitchFamily="18" charset="0"/>
                                        <a:ea typeface="MS Mincho" charset="0"/>
                                        <a:cs typeface="Cambria Math" panose="02040503050406030204" charset="0"/>
                                      </a:rPr>
                                    </m:ctrlPr>
                                  </m:sSupPr>
                                  <m:e>
                                    <m:r>
                                      <a:rPr lang="en-US" altLang="zh-CN" i="1">
                                        <a:solidFill>
                                          <a:schemeClr val="tx1"/>
                                        </a:solidFill>
                                        <a:latin typeface="Cambria Math" panose="02040503050406030204" charset="0"/>
                                        <a:ea typeface="MS Mincho" charset="0"/>
                                        <a:cs typeface="Cambria Math" panose="02040503050406030204" charset="0"/>
                                      </a:rPr>
                                      <m:t>𝑄</m:t>
                                    </m:r>
                                  </m:e>
                                  <m:sup>
                                    <m:r>
                                      <a:rPr lang="en-US" altLang="zh-CN" i="1">
                                        <a:solidFill>
                                          <a:schemeClr val="tx1"/>
                                        </a:solidFill>
                                        <a:latin typeface="Cambria Math" panose="02040503050406030204" charset="0"/>
                                        <a:ea typeface="MS Mincho" charset="0"/>
                                        <a:cs typeface="Cambria Math" panose="02040503050406030204" charset="0"/>
                                      </a:rPr>
                                      <m:t>𝑇</m:t>
                                    </m:r>
                                  </m:sup>
                                </m:sSup>
                              </m:e>
                            </m:mr>
                            <m:mr>
                              <m:e>
                                <m:r>
                                  <a:rPr lang="en-US" altLang="zh-CN" i="1">
                                    <a:solidFill>
                                      <a:schemeClr val="tx1"/>
                                    </a:solidFill>
                                    <a:latin typeface="Cambria Math" panose="02040503050406030204" charset="0"/>
                                    <a:ea typeface="MS Mincho" charset="0"/>
                                    <a:cs typeface="Cambria Math" panose="02040503050406030204" charset="0"/>
                                  </a:rPr>
                                  <m:t>0</m:t>
                                </m:r>
                              </m:e>
                            </m:mr>
                          </m:m>
                        </m:e>
                      </m:d>
                      <m:sSup>
                        <m:sSupPr>
                          <m:ctrlPr>
                            <a:rPr lang="en-US" altLang="zh-CN" i="1">
                              <a:solidFill>
                                <a:schemeClr val="tx1"/>
                              </a:solidFill>
                              <a:latin typeface="Cambria Math" panose="02040503050406030204" pitchFamily="18" charset="0"/>
                              <a:ea typeface="MS Mincho" charset="0"/>
                              <a:cs typeface="Cambria Math" panose="02040503050406030204" charset="0"/>
                            </a:rPr>
                          </m:ctrlPr>
                        </m:sSupPr>
                        <m:e>
                          <m:r>
                            <a:rPr lang="en-US" altLang="zh-CN" i="1">
                              <a:solidFill>
                                <a:schemeClr val="tx1"/>
                              </a:solidFill>
                              <a:latin typeface="Cambria Math" panose="02040503050406030204" charset="0"/>
                              <a:ea typeface="MS Mincho" charset="0"/>
                              <a:cs typeface="Cambria Math" panose="02040503050406030204" charset="0"/>
                            </a:rPr>
                            <m:t>𝑉</m:t>
                          </m:r>
                        </m:e>
                        <m:sup>
                          <m:r>
                            <a:rPr lang="en-US" altLang="zh-CN" i="1">
                              <a:solidFill>
                                <a:schemeClr val="tx1"/>
                              </a:solidFill>
                              <a:latin typeface="Cambria Math" panose="02040503050406030204" charset="0"/>
                              <a:ea typeface="MS Mincho" charset="0"/>
                              <a:cs typeface="Cambria Math" panose="02040503050406030204" charset="0"/>
                            </a:rPr>
                            <m:t>𝐻</m:t>
                          </m:r>
                        </m:sup>
                      </m:sSup>
                      <m:r>
                        <a:rPr lang="en-US" altLang="zh-CN" i="1">
                          <a:solidFill>
                            <a:schemeClr val="tx1"/>
                          </a:solidFill>
                          <a:latin typeface="Cambria Math" panose="02040503050406030204" charset="0"/>
                          <a:ea typeface="MS Mincho" charset="0"/>
                          <a:cs typeface="Cambria Math" panose="02040503050406030204" charset="0"/>
                        </a:rPr>
                        <m:t>=</m:t>
                      </m:r>
                      <m:r>
                        <a:rPr lang="en-US" altLang="zh-CN" i="1">
                          <a:solidFill>
                            <a:schemeClr val="tx1"/>
                          </a:solidFill>
                          <a:latin typeface="Cambria Math" panose="02040503050406030204" charset="0"/>
                          <a:ea typeface="MS Mincho" charset="0"/>
                          <a:cs typeface="Cambria Math" panose="02040503050406030204" charset="0"/>
                        </a:rPr>
                        <m:t>𝑈</m:t>
                      </m:r>
                      <m:d>
                        <m:dPr>
                          <m:begChr m:val="["/>
                          <m:endChr m:val="]"/>
                          <m:ctrlPr>
                            <a:rPr lang="en-US" altLang="zh-CN" i="1">
                              <a:solidFill>
                                <a:schemeClr val="tx1"/>
                              </a:solidFill>
                              <a:latin typeface="Cambria Math" panose="02040503050406030204" pitchFamily="18" charset="0"/>
                              <a:cs typeface="Cambria Math" panose="02040503050406030204" charset="0"/>
                            </a:rPr>
                          </m:ctrlPr>
                        </m:dPr>
                        <m:e>
                          <m:m>
                            <m:mPr>
                              <m:mcs>
                                <m:mc>
                                  <m:mcPr>
                                    <m:count m:val="2"/>
                                    <m:mcJc m:val="center"/>
                                  </m:mcPr>
                                </m:mc>
                              </m:mcs>
                              <m:ctrlPr>
                                <a:rPr lang="en-US" altLang="zh-CN" i="1">
                                  <a:solidFill>
                                    <a:schemeClr val="tx1"/>
                                  </a:solidFill>
                                  <a:latin typeface="Cambria Math" panose="02040503050406030204" pitchFamily="18" charset="0"/>
                                  <a:cs typeface="Cambria Math" panose="02040503050406030204" charset="0"/>
                                </a:rPr>
                              </m:ctrlPr>
                            </m:mPr>
                            <m:mr>
                              <m:e>
                                <m:r>
                                  <a:rPr lang="en-US" altLang="zh-CN" i="1">
                                    <a:solidFill>
                                      <a:schemeClr val="tx1"/>
                                    </a:solidFill>
                                    <a:latin typeface="Cambria Math" panose="02040503050406030204" charset="0"/>
                                    <a:cs typeface="Cambria Math" panose="02040503050406030204" charset="0"/>
                                  </a:rPr>
                                  <m:t>𝑃</m:t>
                                </m:r>
                              </m:e>
                              <m:e>
                                <m:r>
                                  <a:rPr lang="en-US" altLang="zh-CN" i="1">
                                    <a:solidFill>
                                      <a:schemeClr val="tx1"/>
                                    </a:solidFill>
                                    <a:latin typeface="Cambria Math" panose="02040503050406030204" charset="0"/>
                                    <a:cs typeface="Cambria Math" panose="02040503050406030204" charset="0"/>
                                  </a:rPr>
                                  <m:t>0</m:t>
                                </m:r>
                              </m:e>
                            </m:mr>
                            <m:mr>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𝐼</m:t>
                                </m:r>
                              </m:e>
                            </m:mr>
                          </m:m>
                        </m:e>
                      </m:d>
                      <m:d>
                        <m:dPr>
                          <m:begChr m:val="["/>
                          <m:endChr m:val="]"/>
                          <m:ctrlPr>
                            <a:rPr lang="en-US" altLang="zh-CN" i="1">
                              <a:solidFill>
                                <a:schemeClr val="tx1"/>
                              </a:solidFill>
                              <a:latin typeface="Cambria Math" panose="02040503050406030204" pitchFamily="18" charset="0"/>
                              <a:ea typeface="MS Mincho" charset="0"/>
                              <a:cs typeface="Cambria Math" panose="02040503050406030204" charset="0"/>
                            </a:rPr>
                          </m:ctrlPr>
                        </m:dPr>
                        <m:e>
                          <m:m>
                            <m:mPr>
                              <m:mcs>
                                <m:mc>
                                  <m:mcPr>
                                    <m:count m:val="1"/>
                                    <m:mcJc m:val="center"/>
                                  </m:mcPr>
                                </m:mc>
                              </m:mcs>
                              <m:ctrlPr>
                                <a:rPr lang="en-US" altLang="zh-CN" i="1">
                                  <a:solidFill>
                                    <a:schemeClr val="tx1"/>
                                  </a:solidFill>
                                  <a:latin typeface="Cambria Math" panose="02040503050406030204" pitchFamily="18" charset="0"/>
                                  <a:ea typeface="MS Mincho" charset="0"/>
                                  <a:cs typeface="Cambria Math" panose="02040503050406030204" charset="0"/>
                                </a:rPr>
                              </m:ctrlPr>
                            </m:mPr>
                            <m:mr>
                              <m:e>
                                <m:r>
                                  <a:rPr lang="en-US" altLang="zh-CN" i="1">
                                    <a:solidFill>
                                      <a:schemeClr val="tx1"/>
                                    </a:solidFill>
                                    <a:latin typeface="Cambria Math" panose="02040503050406030204" charset="0"/>
                                    <a:ea typeface="MS Mincho" charset="0"/>
                                    <a:cs typeface="Cambria Math" panose="02040503050406030204" charset="0"/>
                                  </a:rPr>
                                  <m:t>𝛴</m:t>
                                </m:r>
                              </m:e>
                            </m:mr>
                            <m:mr>
                              <m:e>
                                <m:r>
                                  <a:rPr lang="en-US" altLang="zh-CN" i="1">
                                    <a:solidFill>
                                      <a:schemeClr val="tx1"/>
                                    </a:solidFill>
                                    <a:latin typeface="Cambria Math" panose="02040503050406030204" charset="0"/>
                                    <a:ea typeface="MS Mincho" charset="0"/>
                                    <a:cs typeface="Cambria Math" panose="02040503050406030204" charset="0"/>
                                  </a:rPr>
                                  <m:t>0</m:t>
                                </m:r>
                              </m:e>
                            </m:mr>
                          </m:m>
                        </m:e>
                      </m:d>
                      <m:sSup>
                        <m:sSupPr>
                          <m:ctrlPr>
                            <a:rPr lang="en-US" altLang="zh-CN" i="1">
                              <a:solidFill>
                                <a:schemeClr val="tx1"/>
                              </a:solidFill>
                              <a:latin typeface="Cambria Math" panose="02040503050406030204" pitchFamily="18" charset="0"/>
                              <a:cs typeface="Cambria Math" panose="02040503050406030204" charset="0"/>
                            </a:rPr>
                          </m:ctrlPr>
                        </m:sSupPr>
                        <m:e>
                          <m:r>
                            <a:rPr lang="en-US" altLang="zh-CN" i="1">
                              <a:solidFill>
                                <a:schemeClr val="tx1"/>
                              </a:solidFill>
                              <a:latin typeface="Cambria Math" panose="02040503050406030204" charset="0"/>
                              <a:cs typeface="Cambria Math" panose="02040503050406030204" charset="0"/>
                            </a:rPr>
                            <m:t>𝑄</m:t>
                          </m:r>
                        </m:e>
                        <m:sup>
                          <m:r>
                            <a:rPr lang="en-US" altLang="zh-CN" i="1">
                              <a:solidFill>
                                <a:schemeClr val="tx1"/>
                              </a:solidFill>
                              <a:latin typeface="Cambria Math" panose="02040503050406030204" charset="0"/>
                              <a:cs typeface="Cambria Math" panose="02040503050406030204" charset="0"/>
                            </a:rPr>
                            <m:t>𝑇</m:t>
                          </m:r>
                        </m:sup>
                      </m:sSup>
                      <m:sSup>
                        <m:sSupPr>
                          <m:ctrlPr>
                            <a:rPr lang="en-US" altLang="zh-CN" i="1">
                              <a:solidFill>
                                <a:schemeClr val="tx1"/>
                              </a:solidFill>
                              <a:latin typeface="Cambria Math" panose="02040503050406030204" pitchFamily="18" charset="0"/>
                              <a:cs typeface="Cambria Math" panose="02040503050406030204" charset="0"/>
                            </a:rPr>
                          </m:ctrlPr>
                        </m:sSupPr>
                        <m:e>
                          <m:r>
                            <a:rPr lang="en-US" altLang="zh-CN" i="1">
                              <a:solidFill>
                                <a:schemeClr val="tx1"/>
                              </a:solidFill>
                              <a:latin typeface="Cambria Math" panose="02040503050406030204" charset="0"/>
                              <a:cs typeface="Cambria Math" panose="02040503050406030204" charset="0"/>
                            </a:rPr>
                            <m:t>𝑉</m:t>
                          </m:r>
                        </m:e>
                        <m:sup>
                          <m:r>
                            <a:rPr lang="en-US" altLang="zh-CN" i="1">
                              <a:solidFill>
                                <a:schemeClr val="tx1"/>
                              </a:solidFill>
                              <a:latin typeface="Cambria Math" panose="02040503050406030204" charset="0"/>
                              <a:cs typeface="Cambria Math" panose="02040503050406030204" charset="0"/>
                            </a:rPr>
                            <m:t>𝐻</m:t>
                          </m:r>
                        </m:sup>
                      </m:sSup>
                    </m:oMath>
                  </m:oMathPara>
                </a14:m>
                <a:endParaRPr lang="en-US" altLang="zh-CN">
                  <a:solidFill>
                    <a:schemeClr val="tx1"/>
                  </a:solidFill>
                  <a:latin typeface="Cambria Math" panose="02040503050406030204" charset="0"/>
                  <a:cs typeface="Cambria Math" panose="02040503050406030204" charset="0"/>
                </a:endParaRPr>
              </a:p>
            </p:txBody>
          </p:sp>
        </mc:Choice>
        <mc:Fallback xmlns="">
          <p:sp>
            <p:nvSpPr>
              <p:cNvPr id="50" name="圆角矩形 49"/>
              <p:cNvSpPr>
                <a:spLocks noRot="1" noChangeAspect="1" noMove="1" noResize="1" noEditPoints="1" noAdjustHandles="1" noChangeArrowheads="1" noChangeShapeType="1" noTextEdit="1"/>
              </p:cNvSpPr>
              <p:nvPr>
                <p:custDataLst>
                  <p:tags r:id="rId19"/>
                </p:custDataLst>
              </p:nvPr>
            </p:nvSpPr>
            <p:spPr>
              <a:xfrm>
                <a:off x="1021715" y="3600450"/>
                <a:ext cx="3074670" cy="2061210"/>
              </a:xfrm>
              <a:prstGeom prst="roundRect">
                <a:avLst/>
              </a:prstGeom>
              <a:blipFill rotWithShape="1">
                <a:blip r:embed="rId20"/>
                <a:stretch>
                  <a:fillRect l="-207" t="-308" r="-207" b="-308"/>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cxnSp>
        <p:nvCxnSpPr>
          <p:cNvPr id="51" name="直接箭头连接符 50"/>
          <p:cNvCxnSpPr>
            <a:stCxn id="50" idx="3"/>
          </p:cNvCxnSpPr>
          <p:nvPr/>
        </p:nvCxnSpPr>
        <p:spPr>
          <a:xfrm>
            <a:off x="4096385" y="4631055"/>
            <a:ext cx="2108200" cy="190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52" name="文本框 51"/>
          <p:cNvSpPr txBox="1"/>
          <p:nvPr/>
        </p:nvSpPr>
        <p:spPr>
          <a:xfrm>
            <a:off x="685165" y="1443355"/>
            <a:ext cx="3477895" cy="1383665"/>
          </a:xfrm>
          <a:prstGeom prst="rect">
            <a:avLst/>
          </a:prstGeom>
          <a:noFill/>
        </p:spPr>
        <p:txBody>
          <a:bodyPr wrap="square" rtlCol="0">
            <a:spAutoFit/>
          </a:bodyPr>
          <a:lstStyle/>
          <a:p>
            <a:pPr indent="457200" algn="just"/>
            <a:r>
              <a:rPr lang="zh-CN" altLang="en-US" sz="1200"/>
              <a:t>现有</a:t>
            </a:r>
            <a:r>
              <a:rPr lang="en-US" altLang="zh-CN" sz="1200"/>
              <a:t>SVD</a:t>
            </a:r>
            <a:r>
              <a:rPr lang="zh-CN" altLang="en-US" sz="1200"/>
              <a:t>算法多数均仅适用于实数矩阵，所以对复矩阵进行</a:t>
            </a:r>
            <a:r>
              <a:rPr lang="en-US" altLang="zh-CN" sz="1200"/>
              <a:t>SVD</a:t>
            </a:r>
            <a:r>
              <a:rPr lang="zh-CN" altLang="en-US" sz="1200"/>
              <a:t>最直接的办法就是对复数矩阵进行一定的预处理使其分解为实数矩阵与酉矩阵的乘积再对实数矩阵进行</a:t>
            </a:r>
            <a:r>
              <a:rPr lang="en-US" altLang="zh-CN" sz="1200"/>
              <a:t>SVD</a:t>
            </a:r>
            <a:r>
              <a:rPr lang="zh-CN" altLang="en-US" sz="1200"/>
              <a:t>。</a:t>
            </a:r>
          </a:p>
          <a:p>
            <a:pPr indent="457200" algn="just"/>
            <a:r>
              <a:rPr lang="zh-CN" altLang="en-US" sz="1200"/>
              <a:t>且实双对角矩阵进行</a:t>
            </a:r>
            <a:r>
              <a:rPr lang="en-US" altLang="zh-CN" sz="1200"/>
              <a:t>SVD</a:t>
            </a:r>
            <a:r>
              <a:rPr lang="zh-CN" altLang="en-US" sz="1200"/>
              <a:t>有较为成熟的算法，故本次项目仿真采用的是利用</a:t>
            </a:r>
            <a:r>
              <a:rPr lang="en-US" altLang="zh-CN" sz="1200"/>
              <a:t>Householder</a:t>
            </a:r>
            <a:r>
              <a:rPr lang="zh-CN" altLang="en-US" sz="1200"/>
              <a:t>变换将复矩阵双对角化后再进行</a:t>
            </a:r>
            <a:r>
              <a:rPr lang="en-US" altLang="zh-CN" sz="1200"/>
              <a:t>SVD</a:t>
            </a:r>
            <a:r>
              <a:rPr lang="zh-CN" altLang="en-US" sz="1200"/>
              <a:t>的方法。</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低精度复矩阵</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SVD</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算法及仿真</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18" name="文本框 17"/>
          <p:cNvSpPr txBox="1"/>
          <p:nvPr/>
        </p:nvSpPr>
        <p:spPr>
          <a:xfrm>
            <a:off x="368935" y="955675"/>
            <a:ext cx="2334260" cy="368300"/>
          </a:xfrm>
          <a:prstGeom prst="rect">
            <a:avLst/>
          </a:prstGeom>
          <a:noFill/>
        </p:spPr>
        <p:txBody>
          <a:bodyPr wrap="square" rtlCol="0">
            <a:spAutoFit/>
          </a:bodyPr>
          <a:lstStyle/>
          <a:p>
            <a:r>
              <a:rPr lang="zh-CN" altLang="en-US"/>
              <a:t>（</a:t>
            </a:r>
            <a:r>
              <a:rPr lang="en-US" altLang="zh-CN"/>
              <a:t>2</a:t>
            </a:r>
            <a:r>
              <a:rPr lang="zh-CN" altLang="en-US"/>
              <a:t>）双对角化过程</a:t>
            </a:r>
          </a:p>
        </p:txBody>
      </p:sp>
      <mc:AlternateContent xmlns:mc="http://schemas.openxmlformats.org/markup-compatibility/2006" xmlns:a14="http://schemas.microsoft.com/office/drawing/2010/main">
        <mc:Choice Requires="a14">
          <p:sp>
            <p:nvSpPr>
              <p:cNvPr id="19" name="圆角矩形 18"/>
              <p:cNvSpPr/>
              <p:nvPr/>
            </p:nvSpPr>
            <p:spPr>
              <a:xfrm>
                <a:off x="4435475" y="1076960"/>
                <a:ext cx="3074035" cy="671830"/>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rPr>
                  <a:t>目标矩阵</a:t>
                </a:r>
                <a14:m>
                  <m:oMath xmlns:m="http://schemas.openxmlformats.org/officeDocument/2006/math">
                    <m:r>
                      <a:rPr lang="en-US" altLang="zh-CN" i="1">
                        <a:solidFill>
                          <a:schemeClr val="tx1"/>
                        </a:solidFill>
                        <a:latin typeface="Cambria Math" panose="02040503050406030204" charset="0"/>
                        <a:cs typeface="Cambria Math" panose="02040503050406030204" charset="0"/>
                      </a:rPr>
                      <m:t>𝐻</m:t>
                    </m:r>
                    <m:r>
                      <a:rPr lang="en-US" altLang="zh-CN" i="1">
                        <a:solidFill>
                          <a:schemeClr val="tx1"/>
                        </a:solidFill>
                        <a:latin typeface="Cambria Math" panose="02040503050406030204" charset="0"/>
                        <a:cs typeface="Cambria Math" panose="02040503050406030204" charset="0"/>
                      </a:rPr>
                      <m:t>∈</m:t>
                    </m:r>
                    <m:sSup>
                      <m:sSupPr>
                        <m:ctrlPr>
                          <a:rPr lang="en-US" altLang="zh-CN" i="1">
                            <a:solidFill>
                              <a:schemeClr val="tx1"/>
                            </a:solidFill>
                            <a:latin typeface="Cambria Math" panose="02040503050406030204" pitchFamily="18" charset="0"/>
                            <a:cs typeface="Cambria Math" panose="02040503050406030204" charset="0"/>
                          </a:rPr>
                        </m:ctrlPr>
                      </m:sSupPr>
                      <m:e>
                        <m:r>
                          <a:rPr lang="en-US" altLang="zh-CN" i="1">
                            <a:solidFill>
                              <a:schemeClr val="tx1"/>
                            </a:solidFill>
                            <a:latin typeface="Cambria Math" panose="02040503050406030204" charset="0"/>
                            <a:cs typeface="Cambria Math" panose="02040503050406030204" charset="0"/>
                          </a:rPr>
                          <m:t>ℂ</m:t>
                        </m:r>
                      </m:e>
                      <m:sup>
                        <m:r>
                          <a:rPr lang="en-US" altLang="zh-CN" i="1">
                            <a:solidFill>
                              <a:schemeClr val="tx1"/>
                            </a:solidFill>
                            <a:latin typeface="Cambria Math" panose="02040503050406030204" charset="0"/>
                            <a:cs typeface="Cambria Math" panose="02040503050406030204" charset="0"/>
                          </a:rPr>
                          <m:t>𝑚</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𝑛</m:t>
                        </m:r>
                      </m:sup>
                    </m:sSup>
                    <m:r>
                      <a:rPr lang="en-US" altLang="zh-CN" i="1">
                        <a:solidFill>
                          <a:schemeClr val="tx1"/>
                        </a:solidFill>
                        <a:latin typeface="Cambria Math" panose="02040503050406030204" charset="0"/>
                        <a:cs typeface="Cambria Math" panose="02040503050406030204" charset="0"/>
                      </a:rPr>
                      <m:t>进行分块</m:t>
                    </m:r>
                  </m:oMath>
                </a14:m>
                <a:endParaRPr lang="en-US" altLang="zh-CN" i="1">
                  <a:solidFill>
                    <a:schemeClr val="tx1"/>
                  </a:solidFill>
                  <a:latin typeface="Cambria Math" panose="02040503050406030204" charset="0"/>
                  <a:cs typeface="Cambria Math" panose="02040503050406030204" charset="0"/>
                </a:endParaRPr>
              </a:p>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charset="0"/>
                          <a:cs typeface="Cambria Math" panose="02040503050406030204" charset="0"/>
                        </a:rPr>
                        <m:t>𝐻</m:t>
                      </m:r>
                      <m:r>
                        <a:rPr lang="en-US" altLang="zh-CN" i="1">
                          <a:solidFill>
                            <a:schemeClr val="tx1"/>
                          </a:solidFill>
                          <a:latin typeface="Cambria Math" panose="02040503050406030204" charset="0"/>
                          <a:cs typeface="Cambria Math" panose="02040503050406030204" charset="0"/>
                        </a:rPr>
                        <m:t>=[</m:t>
                      </m:r>
                      <m:acc>
                        <m:accPr>
                          <m:chr m:val="⃗"/>
                          <m:ctrlPr>
                            <a:rPr lang="en-US" altLang="zh-CN" i="1">
                              <a:solidFill>
                                <a:schemeClr val="tx1"/>
                              </a:solidFill>
                              <a:latin typeface="Cambria Math" panose="02040503050406030204" pitchFamily="18" charset="0"/>
                              <a:cs typeface="Cambria Math" panose="02040503050406030204" charset="0"/>
                            </a:rPr>
                          </m:ctrlPr>
                        </m:accPr>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h</m:t>
                              </m:r>
                            </m:e>
                            <m:sub>
                              <m:r>
                                <a:rPr lang="en-US" altLang="zh-CN" i="1">
                                  <a:solidFill>
                                    <a:schemeClr val="tx1"/>
                                  </a:solidFill>
                                  <a:latin typeface="Cambria Math" panose="02040503050406030204" charset="0"/>
                                  <a:cs typeface="Cambria Math" panose="02040503050406030204" charset="0"/>
                                </a:rPr>
                                <m:t>1</m:t>
                              </m:r>
                            </m:sub>
                          </m:sSub>
                        </m:e>
                      </m:acc>
                      <m:r>
                        <a:rPr lang="en-US" altLang="zh-CN" i="1">
                          <a:solidFill>
                            <a:schemeClr val="tx1"/>
                          </a:solidFill>
                          <a:latin typeface="Cambria Math" panose="02040503050406030204" charset="0"/>
                          <a:cs typeface="Cambria Math" panose="02040503050406030204" charset="0"/>
                        </a:rPr>
                        <m:t>,</m:t>
                      </m:r>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𝐻</m:t>
                          </m:r>
                        </m:e>
                        <m:sub>
                          <m:r>
                            <a:rPr lang="en-US" altLang="zh-CN" i="1">
                              <a:solidFill>
                                <a:schemeClr val="tx1"/>
                              </a:solidFill>
                              <a:latin typeface="Cambria Math" panose="02040503050406030204" charset="0"/>
                              <a:cs typeface="Cambria Math" panose="02040503050406030204" charset="0"/>
                            </a:rPr>
                            <m:t>1</m:t>
                          </m:r>
                        </m:sub>
                      </m:sSub>
                      <m:r>
                        <a:rPr lang="en-US" altLang="zh-CN" i="1">
                          <a:solidFill>
                            <a:schemeClr val="tx1"/>
                          </a:solidFill>
                          <a:latin typeface="Cambria Math" panose="02040503050406030204" charset="0"/>
                          <a:cs typeface="Cambria Math" panose="02040503050406030204" charset="0"/>
                        </a:rPr>
                        <m:t>]</m:t>
                      </m:r>
                    </m:oMath>
                  </m:oMathPara>
                </a14:m>
                <a:endParaRPr lang="en-US" altLang="zh-CN" i="1">
                  <a:solidFill>
                    <a:schemeClr val="tx1"/>
                  </a:solidFill>
                  <a:latin typeface="Cambria Math" panose="02040503050406030204" charset="0"/>
                  <a:cs typeface="Cambria Math" panose="02040503050406030204" charset="0"/>
                </a:endParaRPr>
              </a:p>
            </p:txBody>
          </p:sp>
        </mc:Choice>
        <mc:Fallback xmlns="">
          <p:sp>
            <p:nvSpPr>
              <p:cNvPr id="19" name="圆角矩形 18"/>
              <p:cNvSpPr>
                <a:spLocks noRot="1" noChangeAspect="1" noMove="1" noResize="1" noEditPoints="1" noAdjustHandles="1" noChangeArrowheads="1" noChangeShapeType="1" noTextEdit="1"/>
              </p:cNvSpPr>
              <p:nvPr/>
            </p:nvSpPr>
            <p:spPr>
              <a:xfrm>
                <a:off x="4435475" y="1076960"/>
                <a:ext cx="3074035" cy="671830"/>
              </a:xfrm>
              <a:prstGeom prst="roundRect">
                <a:avLst/>
              </a:prstGeom>
              <a:blipFill rotWithShape="1">
                <a:blip r:embed="rId8"/>
                <a:stretch>
                  <a:fillRect l="-207" t="-945" r="-207" b="-945"/>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圆角矩形 49"/>
              <p:cNvSpPr/>
              <p:nvPr>
                <p:custDataLst>
                  <p:tags r:id="rId1"/>
                </p:custDataLst>
              </p:nvPr>
            </p:nvSpPr>
            <p:spPr>
              <a:xfrm>
                <a:off x="461010" y="1426210"/>
                <a:ext cx="3385820" cy="1564005"/>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latin typeface="Cambria Math" panose="02040503050406030204" charset="0"/>
                    <a:cs typeface="Cambria Math" panose="02040503050406030204" charset="0"/>
                  </a:rPr>
                  <a:t>使用</a:t>
                </a:r>
                <a:r>
                  <a:rPr lang="en-US" altLang="zh-CN">
                    <a:solidFill>
                      <a:schemeClr val="tx1"/>
                    </a:solidFill>
                    <a:latin typeface="Cambria Math" panose="02040503050406030204" charset="0"/>
                    <a:cs typeface="Cambria Math" panose="02040503050406030204" charset="0"/>
                  </a:rPr>
                  <a:t>Householder</a:t>
                </a:r>
                <a:r>
                  <a:rPr lang="zh-CN" altLang="en-US">
                    <a:solidFill>
                      <a:schemeClr val="tx1"/>
                    </a:solidFill>
                    <a:latin typeface="Cambria Math" panose="02040503050406030204" charset="0"/>
                    <a:cs typeface="Cambria Math" panose="02040503050406030204" charset="0"/>
                  </a:rPr>
                  <a:t>变换，使得</a:t>
                </a:r>
              </a:p>
              <a:p>
                <a:pPr algn="ctr"/>
                <a14:m>
                  <m:oMath xmlns:m="http://schemas.openxmlformats.org/officeDocument/2006/math">
                    <m:sSubSup>
                      <m:sSubSupPr>
                        <m:ctrlPr>
                          <a:rPr lang="en-US" altLang="zh-CN" i="1">
                            <a:solidFill>
                              <a:schemeClr val="tx1"/>
                            </a:solidFill>
                            <a:latin typeface="Cambria Math" panose="02040503050406030204" pitchFamily="18"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𝑈</m:t>
                        </m:r>
                      </m:e>
                      <m:sub>
                        <m:r>
                          <a:rPr lang="en-US" altLang="zh-CN" i="1">
                            <a:solidFill>
                              <a:schemeClr val="tx1"/>
                            </a:solidFill>
                            <a:latin typeface="Cambria Math" panose="02040503050406030204" charset="0"/>
                            <a:cs typeface="Cambria Math" panose="02040503050406030204" charset="0"/>
                          </a:rPr>
                          <m:t>1</m:t>
                        </m:r>
                      </m:sub>
                      <m:sup>
                        <m:r>
                          <a:rPr lang="en-US" altLang="zh-CN" i="1">
                            <a:solidFill>
                              <a:schemeClr val="tx1"/>
                            </a:solidFill>
                            <a:latin typeface="Cambria Math" panose="02040503050406030204" charset="0"/>
                            <a:cs typeface="Cambria Math" panose="02040503050406030204" charset="0"/>
                          </a:rPr>
                          <m:t>𝐻</m:t>
                        </m:r>
                      </m:sup>
                    </m:sSubSup>
                    <m:acc>
                      <m:accPr>
                        <m:chr m:val="⃗"/>
                        <m:ctrlPr>
                          <a:rPr lang="en-US" altLang="zh-CN" i="1">
                            <a:solidFill>
                              <a:schemeClr val="tx1"/>
                            </a:solidFill>
                            <a:latin typeface="Cambria Math" panose="02040503050406030204" pitchFamily="18" charset="0"/>
                            <a:cs typeface="Cambria Math" panose="02040503050406030204" charset="0"/>
                          </a:rPr>
                        </m:ctrlPr>
                      </m:accPr>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h</m:t>
                            </m:r>
                          </m:e>
                          <m:sub>
                            <m:r>
                              <a:rPr lang="en-US" altLang="zh-CN" i="1">
                                <a:solidFill>
                                  <a:schemeClr val="tx1"/>
                                </a:solidFill>
                                <a:latin typeface="Cambria Math" panose="02040503050406030204" charset="0"/>
                                <a:cs typeface="Cambria Math" panose="02040503050406030204" charset="0"/>
                              </a:rPr>
                              <m:t>1</m:t>
                            </m:r>
                          </m:sub>
                        </m:sSub>
                      </m:e>
                    </m:acc>
                    <m:r>
                      <a:rPr lang="en-US" altLang="zh-CN" i="1">
                        <a:solidFill>
                          <a:schemeClr val="tx1"/>
                        </a:solidFill>
                        <a:latin typeface="Cambria Math" panose="02040503050406030204" charset="0"/>
                        <a:cs typeface="Cambria Math" panose="02040503050406030204" charset="0"/>
                      </a:rPr>
                      <m:t>=</m:t>
                    </m:r>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𝛿</m:t>
                        </m:r>
                      </m:e>
                      <m:sub>
                        <m:r>
                          <a:rPr lang="en-US" altLang="zh-CN" i="1">
                            <a:solidFill>
                              <a:schemeClr val="tx1"/>
                            </a:solidFill>
                            <a:latin typeface="Cambria Math" panose="02040503050406030204" charset="0"/>
                            <a:cs typeface="Cambria Math" panose="02040503050406030204" charset="0"/>
                          </a:rPr>
                          <m:t>1</m:t>
                        </m:r>
                      </m:sub>
                    </m:sSub>
                    <m:acc>
                      <m:accPr>
                        <m:chr m:val="⃗"/>
                        <m:ctrlPr>
                          <a:rPr lang="en-US" altLang="zh-CN" i="1">
                            <a:solidFill>
                              <a:schemeClr val="tx1"/>
                            </a:solidFill>
                            <a:latin typeface="Cambria Math" panose="02040503050406030204" pitchFamily="18" charset="0"/>
                            <a:cs typeface="Cambria Math" panose="02040503050406030204" charset="0"/>
                          </a:rPr>
                        </m:ctrlPr>
                      </m:accPr>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𝑒</m:t>
                            </m:r>
                          </m:e>
                          <m:sub>
                            <m:r>
                              <a:rPr lang="en-US" altLang="zh-CN" i="1">
                                <a:solidFill>
                                  <a:schemeClr val="tx1"/>
                                </a:solidFill>
                                <a:latin typeface="Cambria Math" panose="02040503050406030204" charset="0"/>
                                <a:cs typeface="Cambria Math" panose="02040503050406030204" charset="0"/>
                              </a:rPr>
                              <m:t>1</m:t>
                            </m:r>
                          </m:sub>
                        </m:sSub>
                      </m:e>
                    </m:acc>
                  </m:oMath>
                </a14:m>
                <a:r>
                  <a:rPr lang="zh-CN" altLang="en-US">
                    <a:solidFill>
                      <a:schemeClr val="tx1"/>
                    </a:solidFill>
                    <a:latin typeface="Cambria Math" panose="02040503050406030204" charset="0"/>
                    <a:cs typeface="Cambria Math" panose="02040503050406030204" charset="0"/>
                  </a:rPr>
                  <a:t>，</a:t>
                </a:r>
                <a:r>
                  <a:rPr lang="en-US" altLang="zh-CN">
                    <a:solidFill>
                      <a:schemeClr val="tx1"/>
                    </a:solidFill>
                    <a:latin typeface="Cambria Math" panose="02040503050406030204" charset="0"/>
                    <a:cs typeface="Cambria Math" panose="02040503050406030204" charset="0"/>
                  </a:rPr>
                  <a:t>(</a:t>
                </a:r>
                <a14:m>
                  <m:oMath xmlns:m="http://schemas.openxmlformats.org/officeDocument/2006/math">
                    <m:acc>
                      <m:accPr>
                        <m:chr m:val="⃗"/>
                        <m:ctrlPr>
                          <a:rPr lang="en-US" altLang="zh-CN" i="1">
                            <a:solidFill>
                              <a:schemeClr val="tx1"/>
                            </a:solidFill>
                            <a:latin typeface="Cambria Math" panose="02040503050406030204" pitchFamily="18" charset="0"/>
                            <a:cs typeface="Cambria Math" panose="02040503050406030204" charset="0"/>
                          </a:rPr>
                        </m:ctrlPr>
                      </m:accPr>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𝑒</m:t>
                            </m:r>
                          </m:e>
                          <m:sub>
                            <m:r>
                              <a:rPr lang="en-US" altLang="zh-CN" i="1">
                                <a:solidFill>
                                  <a:schemeClr val="tx1"/>
                                </a:solidFill>
                                <a:latin typeface="Cambria Math" panose="02040503050406030204" charset="0"/>
                                <a:cs typeface="Cambria Math" panose="02040503050406030204" charset="0"/>
                              </a:rPr>
                              <m:t>1</m:t>
                            </m:r>
                          </m:sub>
                        </m:sSub>
                      </m:e>
                    </m:acc>
                    <m:r>
                      <a:rPr lang="en-US" altLang="zh-CN" i="1">
                        <a:solidFill>
                          <a:schemeClr val="tx1"/>
                        </a:solidFill>
                        <a:latin typeface="Cambria Math" panose="02040503050406030204" charset="0"/>
                        <a:cs typeface="Cambria Math" panose="02040503050406030204" charset="0"/>
                      </a:rPr>
                      <m:t>∈</m:t>
                    </m:r>
                    <m:sSup>
                      <m:sSupPr>
                        <m:ctrlPr>
                          <a:rPr lang="en-US" altLang="zh-CN" i="1">
                            <a:solidFill>
                              <a:schemeClr val="tx1"/>
                            </a:solidFill>
                            <a:latin typeface="Cambria Math" panose="02040503050406030204" pitchFamily="18" charset="0"/>
                            <a:cs typeface="Cambria Math" panose="02040503050406030204" charset="0"/>
                          </a:rPr>
                        </m:ctrlPr>
                      </m:sSupPr>
                      <m:e>
                        <m:r>
                          <a:rPr lang="en-US" altLang="zh-CN" i="1">
                            <a:solidFill>
                              <a:schemeClr val="tx1"/>
                            </a:solidFill>
                            <a:latin typeface="Cambria Math" panose="02040503050406030204" charset="0"/>
                            <a:cs typeface="Cambria Math" panose="02040503050406030204" charset="0"/>
                          </a:rPr>
                          <m:t>ℝ</m:t>
                        </m:r>
                      </m:e>
                      <m:sup>
                        <m:r>
                          <a:rPr lang="en-US" altLang="zh-CN" i="1">
                            <a:solidFill>
                              <a:schemeClr val="tx1"/>
                            </a:solidFill>
                            <a:latin typeface="Cambria Math" panose="02040503050406030204" charset="0"/>
                            <a:cs typeface="Cambria Math" panose="02040503050406030204" charset="0"/>
                          </a:rPr>
                          <m:t>𝑚</m:t>
                        </m:r>
                      </m:sup>
                    </m:sSup>
                  </m:oMath>
                </a14:m>
                <a:r>
                  <a:rPr lang="en-US" altLang="zh-CN">
                    <a:solidFill>
                      <a:schemeClr val="tx1"/>
                    </a:solidFill>
                    <a:latin typeface="Cambria Math" panose="02040503050406030204" charset="0"/>
                    <a:cs typeface="Cambria Math" panose="02040503050406030204" charset="0"/>
                  </a:rPr>
                  <a:t>)</a:t>
                </a:r>
                <a:endParaRPr lang="zh-CN" altLang="en-US">
                  <a:solidFill>
                    <a:schemeClr val="tx1"/>
                  </a:solidFill>
                  <a:latin typeface="Cambria Math" panose="02040503050406030204" charset="0"/>
                  <a:cs typeface="Cambria Math" panose="02040503050406030204" charset="0"/>
                </a:endParaRPr>
              </a:p>
              <a:p>
                <a:pPr algn="ctr"/>
                <a:r>
                  <a:rPr lang="zh-CN" altLang="en-US">
                    <a:solidFill>
                      <a:schemeClr val="tx1"/>
                    </a:solidFill>
                    <a:latin typeface="Cambria Math" panose="02040503050406030204" charset="0"/>
                    <a:cs typeface="Cambria Math" panose="02040503050406030204" charset="0"/>
                  </a:rPr>
                  <a:t>并且</a:t>
                </a:r>
              </a:p>
              <a:p>
                <a:pPr algn="ctr"/>
                <a14:m>
                  <m:oMathPara xmlns:m="http://schemas.openxmlformats.org/officeDocument/2006/math">
                    <m:oMathParaPr>
                      <m:jc m:val="centerGroup"/>
                    </m:oMathParaPr>
                    <m:oMath xmlns:m="http://schemas.openxmlformats.org/officeDocument/2006/math">
                      <m:sSubSup>
                        <m:sSubSupPr>
                          <m:ctrlPr>
                            <a:rPr lang="en-US" altLang="zh-CN" i="1">
                              <a:solidFill>
                                <a:schemeClr val="tx1"/>
                              </a:solidFill>
                              <a:latin typeface="Cambria Math" panose="02040503050406030204" pitchFamily="18"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𝑈</m:t>
                          </m:r>
                        </m:e>
                        <m:sub>
                          <m:r>
                            <a:rPr lang="en-US" altLang="zh-CN" i="1">
                              <a:solidFill>
                                <a:schemeClr val="tx1"/>
                              </a:solidFill>
                              <a:latin typeface="Cambria Math" panose="02040503050406030204" charset="0"/>
                              <a:cs typeface="Cambria Math" panose="02040503050406030204" charset="0"/>
                            </a:rPr>
                            <m:t>1</m:t>
                          </m:r>
                        </m:sub>
                        <m:sup>
                          <m:r>
                            <a:rPr lang="en-US" altLang="zh-CN" i="1">
                              <a:solidFill>
                                <a:schemeClr val="tx1"/>
                              </a:solidFill>
                              <a:latin typeface="Cambria Math" panose="02040503050406030204" charset="0"/>
                              <a:cs typeface="Cambria Math" panose="02040503050406030204" charset="0"/>
                            </a:rPr>
                            <m:t>𝐻</m:t>
                          </m:r>
                        </m:sup>
                      </m:sSubSup>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𝐻</m:t>
                          </m:r>
                        </m:e>
                        <m:sub>
                          <m:r>
                            <a:rPr lang="en-US" altLang="zh-CN" i="1">
                              <a:solidFill>
                                <a:schemeClr val="tx1"/>
                              </a:solidFill>
                              <a:latin typeface="Cambria Math" panose="02040503050406030204" charset="0"/>
                              <a:cs typeface="Cambria Math" panose="02040503050406030204" charset="0"/>
                            </a:rPr>
                            <m:t>1</m:t>
                          </m:r>
                        </m:sub>
                      </m:sSub>
                      <m:r>
                        <a:rPr lang="en-US" altLang="zh-CN" i="1">
                          <a:solidFill>
                            <a:schemeClr val="tx1"/>
                          </a:solidFill>
                          <a:latin typeface="Cambria Math" panose="02040503050406030204" charset="0"/>
                          <a:cs typeface="Cambria Math" panose="02040503050406030204" charset="0"/>
                        </a:rPr>
                        <m:t>=</m:t>
                      </m:r>
                      <m:d>
                        <m:dPr>
                          <m:begChr m:val="["/>
                          <m:endChr m:val="]"/>
                          <m:ctrlPr>
                            <a:rPr lang="en-US" altLang="zh-CN" i="1">
                              <a:solidFill>
                                <a:schemeClr val="tx1"/>
                              </a:solidFill>
                              <a:latin typeface="Cambria Math" panose="02040503050406030204" pitchFamily="18" charset="0"/>
                              <a:cs typeface="Cambria Math" panose="02040503050406030204" charset="0"/>
                            </a:rPr>
                          </m:ctrlPr>
                        </m:dPr>
                        <m:e>
                          <m:m>
                            <m:mPr>
                              <m:mcs>
                                <m:mc>
                                  <m:mcPr>
                                    <m:count m:val="1"/>
                                    <m:mcJc m:val="center"/>
                                  </m:mcPr>
                                </m:mc>
                              </m:mcs>
                              <m:ctrlPr>
                                <a:rPr lang="en-US" altLang="zh-CN" i="1">
                                  <a:solidFill>
                                    <a:schemeClr val="tx1"/>
                                  </a:solidFill>
                                  <a:latin typeface="Cambria Math" panose="02040503050406030204" pitchFamily="18" charset="0"/>
                                  <a:cs typeface="Cambria Math" panose="02040503050406030204" charset="0"/>
                                </a:rPr>
                              </m:ctrlPr>
                            </m:mPr>
                            <m:mr>
                              <m:e>
                                <m:acc>
                                  <m:accPr>
                                    <m:chr m:val="⃗"/>
                                    <m:ctrlPr>
                                      <a:rPr lang="en-US" altLang="zh-CN" i="1">
                                        <a:solidFill>
                                          <a:schemeClr val="tx1"/>
                                        </a:solidFill>
                                        <a:latin typeface="Cambria Math" panose="02040503050406030204" pitchFamily="18" charset="0"/>
                                        <a:cs typeface="Cambria Math" panose="02040503050406030204" charset="0"/>
                                      </a:rPr>
                                    </m:ctrlPr>
                                  </m:accPr>
                                  <m:e>
                                    <m:sSubSup>
                                      <m:sSubSupPr>
                                        <m:ctrlPr>
                                          <a:rPr lang="en-US" altLang="zh-CN" i="1">
                                            <a:solidFill>
                                              <a:schemeClr val="tx1"/>
                                            </a:solidFill>
                                            <a:latin typeface="Cambria Math" panose="02040503050406030204" pitchFamily="18"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𝑏</m:t>
                                        </m:r>
                                      </m:e>
                                      <m:sub>
                                        <m:r>
                                          <a:rPr lang="en-US" altLang="zh-CN" i="1">
                                            <a:solidFill>
                                              <a:schemeClr val="tx1"/>
                                            </a:solidFill>
                                            <a:latin typeface="Cambria Math" panose="02040503050406030204" charset="0"/>
                                            <a:cs typeface="Cambria Math" panose="02040503050406030204" charset="0"/>
                                          </a:rPr>
                                          <m:t>1</m:t>
                                        </m:r>
                                      </m:sub>
                                      <m:sup>
                                        <m:r>
                                          <a:rPr lang="en-US" altLang="zh-CN" i="1">
                                            <a:solidFill>
                                              <a:schemeClr val="tx1"/>
                                            </a:solidFill>
                                            <a:latin typeface="Cambria Math" panose="02040503050406030204" charset="0"/>
                                            <a:cs typeface="Cambria Math" panose="02040503050406030204" charset="0"/>
                                          </a:rPr>
                                          <m:t>𝐻</m:t>
                                        </m:r>
                                      </m:sup>
                                    </m:sSubSup>
                                  </m:e>
                                </m:acc>
                              </m:e>
                            </m:mr>
                            <m:mr>
                              <m:e>
                                <m:sSub>
                                  <m:sSubPr>
                                    <m:ctrlPr>
                                      <a:rPr lang="en-US" altLang="zh-CN" i="1">
                                        <a:solidFill>
                                          <a:schemeClr val="tx1"/>
                                        </a:solidFill>
                                        <a:latin typeface="Cambria Math" panose="02040503050406030204" pitchFamily="18" charset="0"/>
                                        <a:cs typeface="Cambria Math" panose="02040503050406030204" charset="0"/>
                                      </a:rPr>
                                    </m:ctrlPr>
                                  </m:sSubPr>
                                  <m:e>
                                    <m:acc>
                                      <m:accPr>
                                        <m:chr m:val="̃"/>
                                        <m:ctrlPr>
                                          <a:rPr lang="en-US" altLang="zh-CN" i="1">
                                            <a:solidFill>
                                              <a:schemeClr val="tx1"/>
                                            </a:solidFill>
                                            <a:latin typeface="Cambria Math" panose="02040503050406030204" pitchFamily="18" charset="0"/>
                                            <a:cs typeface="Cambria Math" panose="02040503050406030204" charset="0"/>
                                          </a:rPr>
                                        </m:ctrlPr>
                                      </m:accPr>
                                      <m:e>
                                        <m:r>
                                          <a:rPr lang="en-US" altLang="zh-CN" i="1">
                                            <a:solidFill>
                                              <a:schemeClr val="tx1"/>
                                            </a:solidFill>
                                            <a:latin typeface="Cambria Math" panose="02040503050406030204" charset="0"/>
                                            <a:cs typeface="Cambria Math" panose="02040503050406030204" charset="0"/>
                                          </a:rPr>
                                          <m:t>𝐻</m:t>
                                        </m:r>
                                      </m:e>
                                    </m:acc>
                                  </m:e>
                                  <m:sub>
                                    <m:r>
                                      <a:rPr lang="en-US" altLang="zh-CN" i="1">
                                        <a:solidFill>
                                          <a:schemeClr val="tx1"/>
                                        </a:solidFill>
                                        <a:latin typeface="Cambria Math" panose="02040503050406030204" charset="0"/>
                                        <a:cs typeface="Cambria Math" panose="02040503050406030204" charset="0"/>
                                      </a:rPr>
                                      <m:t>1</m:t>
                                    </m:r>
                                  </m:sub>
                                </m:sSub>
                              </m:e>
                            </m:mr>
                          </m:m>
                        </m:e>
                      </m:d>
                    </m:oMath>
                  </m:oMathPara>
                </a14:m>
                <a:endParaRPr lang="en-US" altLang="zh-CN">
                  <a:solidFill>
                    <a:schemeClr val="tx1"/>
                  </a:solidFill>
                  <a:latin typeface="Cambria Math" panose="02040503050406030204" charset="0"/>
                  <a:cs typeface="Cambria Math" panose="02040503050406030204" charset="0"/>
                </a:endParaRPr>
              </a:p>
            </p:txBody>
          </p:sp>
        </mc:Choice>
        <mc:Fallback xmlns="">
          <p:sp>
            <p:nvSpPr>
              <p:cNvPr id="50" name="圆角矩形 49"/>
              <p:cNvSpPr>
                <a:spLocks noRot="1" noChangeAspect="1" noMove="1" noResize="1" noEditPoints="1" noAdjustHandles="1" noChangeArrowheads="1" noChangeShapeType="1" noTextEdit="1"/>
              </p:cNvSpPr>
              <p:nvPr>
                <p:custDataLst>
                  <p:tags r:id="rId9"/>
                </p:custDataLst>
              </p:nvPr>
            </p:nvSpPr>
            <p:spPr>
              <a:xfrm>
                <a:off x="461010" y="1426210"/>
                <a:ext cx="3385820" cy="1564005"/>
              </a:xfrm>
              <a:prstGeom prst="roundRect">
                <a:avLst/>
              </a:prstGeom>
              <a:blipFill rotWithShape="1">
                <a:blip r:embed="rId10"/>
                <a:stretch>
                  <a:fillRect l="-188" t="-406" r="-188" b="-406"/>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圆角矩形 1"/>
              <p:cNvSpPr/>
              <p:nvPr>
                <p:custDataLst>
                  <p:tags r:id="rId2"/>
                </p:custDataLst>
              </p:nvPr>
            </p:nvSpPr>
            <p:spPr>
              <a:xfrm>
                <a:off x="8202930" y="2984500"/>
                <a:ext cx="3387090" cy="1327150"/>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latin typeface="Cambria Math" panose="02040503050406030204" charset="0"/>
                    <a:cs typeface="Cambria Math" panose="02040503050406030204" charset="0"/>
                  </a:rPr>
                  <a:t>使用</a:t>
                </a:r>
                <a:r>
                  <a:rPr lang="en-US" altLang="zh-CN">
                    <a:solidFill>
                      <a:schemeClr val="tx1"/>
                    </a:solidFill>
                    <a:latin typeface="Cambria Math" panose="02040503050406030204" charset="0"/>
                    <a:cs typeface="Cambria Math" panose="02040503050406030204" charset="0"/>
                  </a:rPr>
                  <a:t>Householder</a:t>
                </a:r>
                <a:r>
                  <a:rPr lang="zh-CN" altLang="en-US">
                    <a:solidFill>
                      <a:schemeClr val="tx1"/>
                    </a:solidFill>
                    <a:latin typeface="Cambria Math" panose="02040503050406030204" charset="0"/>
                    <a:cs typeface="Cambria Math" panose="02040503050406030204" charset="0"/>
                  </a:rPr>
                  <a:t>变换，使得</a:t>
                </a:r>
              </a:p>
              <a:p>
                <a:pPr algn="ctr"/>
                <a14:m>
                  <m:oMath xmlns:m="http://schemas.openxmlformats.org/officeDocument/2006/math">
                    <m:sSubSup>
                      <m:sSubSupPr>
                        <m:ctrlPr>
                          <a:rPr lang="en-US" altLang="zh-CN" i="1">
                            <a:solidFill>
                              <a:schemeClr val="tx1"/>
                            </a:solidFill>
                            <a:latin typeface="Cambria Math" panose="02040503050406030204" pitchFamily="18"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𝑉</m:t>
                        </m:r>
                      </m:e>
                      <m:sub>
                        <m:r>
                          <a:rPr lang="en-US" altLang="zh-CN" i="1">
                            <a:solidFill>
                              <a:schemeClr val="tx1"/>
                            </a:solidFill>
                            <a:latin typeface="Cambria Math" panose="02040503050406030204" charset="0"/>
                            <a:cs typeface="Cambria Math" panose="02040503050406030204" charset="0"/>
                          </a:rPr>
                          <m:t>1</m:t>
                        </m:r>
                      </m:sub>
                      <m:sup>
                        <m:r>
                          <a:rPr lang="en-US" altLang="zh-CN" i="1">
                            <a:solidFill>
                              <a:schemeClr val="tx1"/>
                            </a:solidFill>
                            <a:latin typeface="Cambria Math" panose="02040503050406030204" charset="0"/>
                            <a:cs typeface="Cambria Math" panose="02040503050406030204" charset="0"/>
                          </a:rPr>
                          <m:t>𝐻</m:t>
                        </m:r>
                      </m:sup>
                    </m:sSubSup>
                    <m:acc>
                      <m:accPr>
                        <m:chr m:val="⃗"/>
                        <m:ctrlPr>
                          <a:rPr lang="en-US" altLang="zh-CN" i="1">
                            <a:solidFill>
                              <a:schemeClr val="tx1"/>
                            </a:solidFill>
                            <a:latin typeface="Cambria Math" panose="02040503050406030204" pitchFamily="18" charset="0"/>
                            <a:cs typeface="Cambria Math" panose="02040503050406030204" charset="0"/>
                          </a:rPr>
                        </m:ctrlPr>
                      </m:accPr>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𝑏</m:t>
                            </m:r>
                          </m:e>
                          <m:sub>
                            <m:r>
                              <a:rPr lang="en-US" altLang="zh-CN" i="1">
                                <a:solidFill>
                                  <a:schemeClr val="tx1"/>
                                </a:solidFill>
                                <a:latin typeface="Cambria Math" panose="02040503050406030204" charset="0"/>
                                <a:cs typeface="Cambria Math" panose="02040503050406030204" charset="0"/>
                              </a:rPr>
                              <m:t>1</m:t>
                            </m:r>
                          </m:sub>
                        </m:sSub>
                      </m:e>
                    </m:acc>
                    <m:r>
                      <a:rPr lang="en-US" altLang="zh-CN" i="1">
                        <a:solidFill>
                          <a:schemeClr val="tx1"/>
                        </a:solidFill>
                        <a:latin typeface="Cambria Math" panose="02040503050406030204" charset="0"/>
                        <a:cs typeface="Cambria Math" panose="02040503050406030204" charset="0"/>
                      </a:rPr>
                      <m:t>=</m:t>
                    </m:r>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𝛾</m:t>
                        </m:r>
                      </m:e>
                      <m:sub>
                        <m:r>
                          <a:rPr lang="en-US" altLang="zh-CN" i="1">
                            <a:solidFill>
                              <a:schemeClr val="tx1"/>
                            </a:solidFill>
                            <a:latin typeface="Cambria Math" panose="02040503050406030204" charset="0"/>
                            <a:cs typeface="Cambria Math" panose="02040503050406030204" charset="0"/>
                          </a:rPr>
                          <m:t>2</m:t>
                        </m:r>
                      </m:sub>
                    </m:sSub>
                    <m:acc>
                      <m:accPr>
                        <m:chr m:val="⃗"/>
                        <m:ctrlPr>
                          <a:rPr lang="en-US" altLang="zh-CN" i="1">
                            <a:solidFill>
                              <a:schemeClr val="tx1"/>
                            </a:solidFill>
                            <a:latin typeface="Cambria Math" panose="02040503050406030204" pitchFamily="18" charset="0"/>
                            <a:cs typeface="Cambria Math" panose="02040503050406030204" charset="0"/>
                          </a:rPr>
                        </m:ctrlPr>
                      </m:accPr>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𝑒</m:t>
                            </m:r>
                          </m:e>
                          <m:sub>
                            <m:r>
                              <a:rPr lang="en-US" altLang="zh-CN" i="1">
                                <a:solidFill>
                                  <a:schemeClr val="tx1"/>
                                </a:solidFill>
                                <a:latin typeface="Cambria Math" panose="02040503050406030204" charset="0"/>
                                <a:cs typeface="Cambria Math" panose="02040503050406030204" charset="0"/>
                              </a:rPr>
                              <m:t>2</m:t>
                            </m:r>
                          </m:sub>
                        </m:sSub>
                      </m:e>
                    </m:acc>
                  </m:oMath>
                </a14:m>
                <a:r>
                  <a:rPr lang="zh-CN" altLang="en-US">
                    <a:solidFill>
                      <a:schemeClr val="tx1"/>
                    </a:solidFill>
                    <a:latin typeface="Cambria Math" panose="02040503050406030204" charset="0"/>
                    <a:cs typeface="Cambria Math" panose="02040503050406030204" charset="0"/>
                  </a:rPr>
                  <a:t>，</a:t>
                </a:r>
                <a:r>
                  <a:rPr lang="en-US" altLang="zh-CN">
                    <a:solidFill>
                      <a:schemeClr val="tx1"/>
                    </a:solidFill>
                    <a:latin typeface="Cambria Math" panose="02040503050406030204" charset="0"/>
                    <a:cs typeface="Cambria Math" panose="02040503050406030204" charset="0"/>
                    <a:sym typeface="+mn-ea"/>
                  </a:rPr>
                  <a:t>(</a:t>
                </a:r>
                <a14:m>
                  <m:oMath xmlns:m="http://schemas.openxmlformats.org/officeDocument/2006/math">
                    <m:acc>
                      <m:accPr>
                        <m:chr m:val="⃗"/>
                        <m:ctrlPr>
                          <a:rPr lang="en-US" altLang="zh-CN" i="1">
                            <a:solidFill>
                              <a:schemeClr val="tx1"/>
                            </a:solidFill>
                            <a:latin typeface="Cambria Math" panose="02040503050406030204" pitchFamily="18" charset="0"/>
                            <a:cs typeface="Cambria Math" panose="02040503050406030204" charset="0"/>
                          </a:rPr>
                        </m:ctrlPr>
                      </m:accPr>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𝑒</m:t>
                            </m:r>
                          </m:e>
                          <m:sub>
                            <m:r>
                              <a:rPr lang="en-US" altLang="zh-CN" i="1">
                                <a:solidFill>
                                  <a:schemeClr val="tx1"/>
                                </a:solidFill>
                                <a:latin typeface="Cambria Math" panose="02040503050406030204" charset="0"/>
                                <a:cs typeface="Cambria Math" panose="02040503050406030204" charset="0"/>
                              </a:rPr>
                              <m:t>2</m:t>
                            </m:r>
                          </m:sub>
                        </m:sSub>
                      </m:e>
                    </m:acc>
                    <m:r>
                      <a:rPr lang="en-US" altLang="zh-CN" i="1">
                        <a:solidFill>
                          <a:schemeClr val="tx1"/>
                        </a:solidFill>
                        <a:latin typeface="Cambria Math" panose="02040503050406030204" charset="0"/>
                        <a:cs typeface="Cambria Math" panose="02040503050406030204" charset="0"/>
                      </a:rPr>
                      <m:t>∈</m:t>
                    </m:r>
                    <m:sSup>
                      <m:sSupPr>
                        <m:ctrlPr>
                          <a:rPr lang="en-US" altLang="zh-CN" i="1">
                            <a:solidFill>
                              <a:schemeClr val="tx1"/>
                            </a:solidFill>
                            <a:latin typeface="Cambria Math" panose="02040503050406030204" pitchFamily="18" charset="0"/>
                            <a:cs typeface="Cambria Math" panose="02040503050406030204" charset="0"/>
                          </a:rPr>
                        </m:ctrlPr>
                      </m:sSupPr>
                      <m:e>
                        <m:r>
                          <a:rPr lang="en-US" altLang="zh-CN" i="1">
                            <a:solidFill>
                              <a:schemeClr val="tx1"/>
                            </a:solidFill>
                            <a:latin typeface="Cambria Math" panose="02040503050406030204" charset="0"/>
                            <a:cs typeface="Cambria Math" panose="02040503050406030204" charset="0"/>
                          </a:rPr>
                          <m:t>ℝ</m:t>
                        </m:r>
                      </m:e>
                      <m:sup>
                        <m:r>
                          <a:rPr lang="en-US" altLang="zh-CN" i="1">
                            <a:solidFill>
                              <a:schemeClr val="tx1"/>
                            </a:solidFill>
                            <a:latin typeface="Cambria Math" panose="02040503050406030204" charset="0"/>
                            <a:cs typeface="Cambria Math" panose="02040503050406030204" charset="0"/>
                          </a:rPr>
                          <m:t>𝑛</m:t>
                        </m:r>
                        <m:r>
                          <a:rPr lang="en-US" altLang="zh-CN" i="1">
                            <a:solidFill>
                              <a:schemeClr val="tx1"/>
                            </a:solidFill>
                            <a:latin typeface="Cambria Math" panose="02040503050406030204" charset="0"/>
                            <a:cs typeface="Cambria Math" panose="02040503050406030204" charset="0"/>
                          </a:rPr>
                          <m:t>−1</m:t>
                        </m:r>
                      </m:sup>
                    </m:sSup>
                  </m:oMath>
                </a14:m>
                <a:r>
                  <a:rPr lang="en-US" altLang="zh-CN">
                    <a:solidFill>
                      <a:schemeClr val="tx1"/>
                    </a:solidFill>
                    <a:latin typeface="Cambria Math" panose="02040503050406030204" charset="0"/>
                    <a:cs typeface="Cambria Math" panose="02040503050406030204" charset="0"/>
                    <a:sym typeface="+mn-ea"/>
                  </a:rPr>
                  <a:t>)</a:t>
                </a:r>
              </a:p>
              <a:p>
                <a:pPr algn="ctr"/>
                <a:r>
                  <a:rPr lang="zh-CN" altLang="en-US">
                    <a:solidFill>
                      <a:schemeClr val="tx1"/>
                    </a:solidFill>
                    <a:latin typeface="Cambria Math" panose="02040503050406030204" charset="0"/>
                    <a:cs typeface="Cambria Math" panose="02040503050406030204" charset="0"/>
                  </a:rPr>
                  <a:t>并且</a:t>
                </a:r>
              </a:p>
              <a:p>
                <a:pPr algn="ctr"/>
                <a14:m>
                  <m:oMathPara xmlns:m="http://schemas.openxmlformats.org/officeDocument/2006/math">
                    <m:oMathParaPr>
                      <m:jc m:val="centerGroup"/>
                    </m:oMathParaPr>
                    <m:oMath xmlns:m="http://schemas.openxmlformats.org/officeDocument/2006/math">
                      <m:sSub>
                        <m:sSubPr>
                          <m:ctrlPr>
                            <a:rPr lang="zh-CN" altLang="en-US" i="1">
                              <a:solidFill>
                                <a:schemeClr val="tx1"/>
                              </a:solidFill>
                              <a:latin typeface="Cambria Math" panose="02040503050406030204" pitchFamily="18" charset="0"/>
                              <a:cs typeface="Cambria Math" panose="02040503050406030204" charset="0"/>
                            </a:rPr>
                          </m:ctrlPr>
                        </m:sSubPr>
                        <m:e>
                          <m:acc>
                            <m:accPr>
                              <m:chr m:val="̃"/>
                              <m:ctrlPr>
                                <a:rPr lang="zh-CN" altLang="en-US" i="1">
                                  <a:solidFill>
                                    <a:schemeClr val="tx1"/>
                                  </a:solidFill>
                                  <a:latin typeface="Cambria Math" panose="02040503050406030204" pitchFamily="18" charset="0"/>
                                  <a:cs typeface="Cambria Math" panose="02040503050406030204" charset="0"/>
                                </a:rPr>
                              </m:ctrlPr>
                            </m:accPr>
                            <m:e>
                              <m:r>
                                <a:rPr lang="en-US" altLang="zh-CN" i="1">
                                  <a:solidFill>
                                    <a:schemeClr val="tx1"/>
                                  </a:solidFill>
                                  <a:latin typeface="Cambria Math" panose="02040503050406030204" charset="0"/>
                                  <a:cs typeface="Cambria Math" panose="02040503050406030204" charset="0"/>
                                </a:rPr>
                                <m:t>𝐻</m:t>
                              </m:r>
                            </m:e>
                          </m:acc>
                        </m:e>
                        <m:sub>
                          <m:r>
                            <a:rPr lang="en-US" altLang="zh-CN" i="1">
                              <a:solidFill>
                                <a:schemeClr val="tx1"/>
                              </a:solidFill>
                              <a:latin typeface="Cambria Math" panose="02040503050406030204" charset="0"/>
                              <a:cs typeface="Cambria Math" panose="02040503050406030204" charset="0"/>
                            </a:rPr>
                            <m:t>1</m:t>
                          </m:r>
                        </m:sub>
                      </m:sSub>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𝑉</m:t>
                          </m:r>
                        </m:e>
                        <m:sub>
                          <m:r>
                            <a:rPr lang="en-US" altLang="zh-CN" i="1">
                              <a:solidFill>
                                <a:schemeClr val="tx1"/>
                              </a:solidFill>
                              <a:latin typeface="Cambria Math" panose="02040503050406030204" charset="0"/>
                              <a:cs typeface="Cambria Math" panose="02040503050406030204" charset="0"/>
                            </a:rPr>
                            <m:t>1</m:t>
                          </m:r>
                        </m:sub>
                      </m:sSub>
                      <m:r>
                        <a:rPr lang="en-US" altLang="zh-CN" i="1">
                          <a:solidFill>
                            <a:schemeClr val="tx1"/>
                          </a:solidFill>
                          <a:latin typeface="Cambria Math" panose="02040503050406030204" charset="0"/>
                          <a:cs typeface="Cambria Math" panose="02040503050406030204" charset="0"/>
                        </a:rPr>
                        <m:t>=</m:t>
                      </m:r>
                      <m:d>
                        <m:dPr>
                          <m:begChr m:val="["/>
                          <m:endChr m:val="]"/>
                          <m:ctrlPr>
                            <a:rPr lang="en-US" altLang="zh-CN" i="1">
                              <a:solidFill>
                                <a:schemeClr val="tx1"/>
                              </a:solidFill>
                              <a:latin typeface="Cambria Math" panose="02040503050406030204" pitchFamily="18" charset="0"/>
                              <a:cs typeface="Cambria Math" panose="02040503050406030204" charset="0"/>
                            </a:rPr>
                          </m:ctrlPr>
                        </m:dPr>
                        <m:e>
                          <m:m>
                            <m:mPr>
                              <m:mcs>
                                <m:mc>
                                  <m:mcPr>
                                    <m:count m:val="2"/>
                                    <m:mcJc m:val="center"/>
                                  </m:mcPr>
                                </m:mc>
                              </m:mcs>
                              <m:ctrlPr>
                                <a:rPr lang="en-US" altLang="zh-CN" i="1">
                                  <a:solidFill>
                                    <a:schemeClr val="tx1"/>
                                  </a:solidFill>
                                  <a:latin typeface="Cambria Math" panose="02040503050406030204" pitchFamily="18" charset="0"/>
                                  <a:cs typeface="Cambria Math" panose="02040503050406030204" charset="0"/>
                                </a:rPr>
                              </m:ctrlPr>
                            </m:mPr>
                            <m:mr>
                              <m:e>
                                <m:acc>
                                  <m:accPr>
                                    <m:chr m:val="⃗"/>
                                    <m:ctrlPr>
                                      <a:rPr lang="en-US" altLang="zh-CN" i="1">
                                        <a:solidFill>
                                          <a:schemeClr val="tx1"/>
                                        </a:solidFill>
                                        <a:latin typeface="Cambria Math" panose="02040503050406030204" pitchFamily="18" charset="0"/>
                                        <a:cs typeface="Cambria Math" panose="02040503050406030204" charset="0"/>
                                      </a:rPr>
                                    </m:ctrlPr>
                                  </m:accPr>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h</m:t>
                                        </m:r>
                                      </m:e>
                                      <m:sub>
                                        <m:r>
                                          <a:rPr lang="en-US" altLang="zh-CN" i="1">
                                            <a:solidFill>
                                              <a:schemeClr val="tx1"/>
                                            </a:solidFill>
                                            <a:latin typeface="Cambria Math" panose="02040503050406030204" charset="0"/>
                                            <a:cs typeface="Cambria Math" panose="02040503050406030204" charset="0"/>
                                          </a:rPr>
                                          <m:t>2</m:t>
                                        </m:r>
                                      </m:sub>
                                    </m:sSub>
                                  </m:e>
                                </m:acc>
                              </m:e>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𝐻</m:t>
                                    </m:r>
                                  </m:e>
                                  <m:sub>
                                    <m:r>
                                      <a:rPr lang="en-US" altLang="zh-CN" i="1">
                                        <a:solidFill>
                                          <a:schemeClr val="tx1"/>
                                        </a:solidFill>
                                        <a:latin typeface="Cambria Math" panose="02040503050406030204" charset="0"/>
                                        <a:cs typeface="Cambria Math" panose="02040503050406030204" charset="0"/>
                                      </a:rPr>
                                      <m:t>2</m:t>
                                    </m:r>
                                  </m:sub>
                                </m:sSub>
                              </m:e>
                            </m:mr>
                          </m:m>
                        </m:e>
                      </m:d>
                    </m:oMath>
                  </m:oMathPara>
                </a14:m>
                <a:endParaRPr lang="zh-CN" altLang="en-US">
                  <a:solidFill>
                    <a:schemeClr val="tx1"/>
                  </a:solidFill>
                  <a:latin typeface="Cambria Math" panose="02040503050406030204" charset="0"/>
                  <a:cs typeface="Cambria Math" panose="02040503050406030204" charset="0"/>
                </a:endParaRPr>
              </a:p>
            </p:txBody>
          </p:sp>
        </mc:Choice>
        <mc:Fallback xmlns="">
          <p:sp>
            <p:nvSpPr>
              <p:cNvPr id="2" name="圆角矩形 1"/>
              <p:cNvSpPr>
                <a:spLocks noRot="1" noChangeAspect="1" noMove="1" noResize="1" noEditPoints="1" noAdjustHandles="1" noChangeArrowheads="1" noChangeShapeType="1" noTextEdit="1"/>
              </p:cNvSpPr>
              <p:nvPr>
                <p:custDataLst>
                  <p:tags r:id="rId11"/>
                </p:custDataLst>
              </p:nvPr>
            </p:nvSpPr>
            <p:spPr>
              <a:xfrm>
                <a:off x="8202930" y="2984500"/>
                <a:ext cx="3387090" cy="1327150"/>
              </a:xfrm>
              <a:prstGeom prst="roundRect">
                <a:avLst/>
              </a:prstGeom>
              <a:blipFill rotWithShape="1">
                <a:blip r:embed="rId12"/>
                <a:stretch>
                  <a:fillRect l="-187" t="-478" r="-187" b="-478"/>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7509510" y="1838325"/>
                <a:ext cx="2295525" cy="831215"/>
              </a:xfrm>
              <a:prstGeom prst="rect">
                <a:avLst/>
              </a:prstGeom>
              <a:noFill/>
            </p:spPr>
            <p:txBody>
              <a:bodyPr wrap="square" rtlCol="0">
                <a:noAutofit/>
              </a:bodyPr>
              <a:lstStyle/>
              <a:p>
                <a:r>
                  <a:rPr lang="zh-CN" altLang="en-US"/>
                  <a:t>取行向量</a:t>
                </a:r>
                <a14:m>
                  <m:oMath xmlns:m="http://schemas.openxmlformats.org/officeDocument/2006/math">
                    <m:acc>
                      <m:accPr>
                        <m:chr m:val="⃗"/>
                        <m:ctrlPr>
                          <a:rPr lang="en-US" altLang="zh-CN" i="1">
                            <a:latin typeface="Cambria Math" panose="02040503050406030204" pitchFamily="18" charset="0"/>
                            <a:cs typeface="Cambria Math" panose="02040503050406030204" charset="0"/>
                          </a:rPr>
                        </m:ctrlPr>
                      </m:accPr>
                      <m:e>
                        <m:sSubSup>
                          <m:sSubSupPr>
                            <m:ctrlPr>
                              <a:rPr lang="en-US" altLang="zh-CN" i="1">
                                <a:solidFill>
                                  <a:schemeClr val="tx1"/>
                                </a:solidFill>
                                <a:latin typeface="Cambria Math" panose="02040503050406030204" pitchFamily="18"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𝑏</m:t>
                            </m:r>
                          </m:e>
                          <m:sub>
                            <m:r>
                              <a:rPr lang="en-US" altLang="zh-CN" i="1">
                                <a:solidFill>
                                  <a:schemeClr val="tx1"/>
                                </a:solidFill>
                                <a:latin typeface="Cambria Math" panose="02040503050406030204" charset="0"/>
                                <a:cs typeface="Cambria Math" panose="02040503050406030204" charset="0"/>
                              </a:rPr>
                              <m:t>1</m:t>
                            </m:r>
                          </m:sub>
                          <m:sup>
                            <m:r>
                              <a:rPr lang="en-US" altLang="zh-CN" i="1">
                                <a:solidFill>
                                  <a:schemeClr val="tx1"/>
                                </a:solidFill>
                                <a:latin typeface="Cambria Math" panose="02040503050406030204" charset="0"/>
                                <a:cs typeface="Cambria Math" panose="02040503050406030204" charset="0"/>
                              </a:rPr>
                              <m:t>𝐻</m:t>
                            </m:r>
                          </m:sup>
                        </m:sSubSup>
                      </m:e>
                    </m:acc>
                  </m:oMath>
                </a14:m>
                <a:r>
                  <a:rPr lang="zh-CN" altLang="en-US">
                    <a:latin typeface="Cambria Math" panose="02040503050406030204" charset="0"/>
                    <a:cs typeface="Cambria Math" panose="02040503050406030204" charset="0"/>
                  </a:rPr>
                  <a:t>的共轭转置列向量</a:t>
                </a:r>
                <a14:m>
                  <m:oMath xmlns:m="http://schemas.openxmlformats.org/officeDocument/2006/math">
                    <m:acc>
                      <m:accPr>
                        <m:chr m:val="⃗"/>
                        <m:ctrlPr>
                          <a:rPr lang="en-US" altLang="zh-CN" i="1">
                            <a:latin typeface="Cambria Math" panose="02040503050406030204" pitchFamily="18" charset="0"/>
                            <a:cs typeface="Cambria Math" panose="02040503050406030204" charset="0"/>
                          </a:rPr>
                        </m:ctrlPr>
                      </m:accPr>
                      <m:e>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𝑏</m:t>
                            </m:r>
                          </m:e>
                          <m:sub>
                            <m:r>
                              <a:rPr lang="en-US" altLang="zh-CN" i="1">
                                <a:latin typeface="Cambria Math" panose="02040503050406030204" charset="0"/>
                                <a:cs typeface="Cambria Math" panose="02040503050406030204" charset="0"/>
                              </a:rPr>
                              <m:t>1</m:t>
                            </m:r>
                          </m:sub>
                        </m:sSub>
                      </m:e>
                    </m:acc>
                  </m:oMath>
                </a14:m>
                <a:endParaRPr lang="zh-CN" altLang="en-US">
                  <a:latin typeface="Cambria Math" panose="02040503050406030204" charset="0"/>
                  <a:cs typeface="Cambria Math" panose="02040503050406030204"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7509510" y="1838325"/>
                <a:ext cx="2295525" cy="831215"/>
              </a:xfrm>
              <a:prstGeom prst="rect">
                <a:avLst/>
              </a:prstGeom>
              <a:blipFill rotWithShape="1">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圆角矩形 5"/>
              <p:cNvSpPr/>
              <p:nvPr>
                <p:custDataLst>
                  <p:tags r:id="rId3"/>
                </p:custDataLst>
              </p:nvPr>
            </p:nvSpPr>
            <p:spPr>
              <a:xfrm>
                <a:off x="4435475" y="2668270"/>
                <a:ext cx="3074035" cy="713105"/>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solidFill>
                                <a:schemeClr val="tx1"/>
                              </a:solidFill>
                              <a:latin typeface="Cambria Math" panose="02040503050406030204" pitchFamily="18"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𝑈</m:t>
                          </m:r>
                        </m:e>
                        <m:sub>
                          <m:r>
                            <a:rPr lang="en-US" altLang="zh-CN" i="1">
                              <a:solidFill>
                                <a:schemeClr val="tx1"/>
                              </a:solidFill>
                              <a:latin typeface="Cambria Math" panose="02040503050406030204" charset="0"/>
                              <a:cs typeface="Cambria Math" panose="02040503050406030204" charset="0"/>
                            </a:rPr>
                            <m:t>1</m:t>
                          </m:r>
                        </m:sub>
                        <m:sup>
                          <m:r>
                            <a:rPr lang="en-US" altLang="zh-CN" i="1">
                              <a:solidFill>
                                <a:schemeClr val="tx1"/>
                              </a:solidFill>
                              <a:latin typeface="Cambria Math" panose="02040503050406030204" charset="0"/>
                              <a:cs typeface="Cambria Math" panose="02040503050406030204" charset="0"/>
                            </a:rPr>
                            <m:t>𝐻</m:t>
                          </m:r>
                        </m:sup>
                      </m:sSubSup>
                      <m:r>
                        <a:rPr lang="en-US" altLang="zh-CN" i="1">
                          <a:solidFill>
                            <a:schemeClr val="tx1"/>
                          </a:solidFill>
                          <a:latin typeface="Cambria Math" panose="02040503050406030204" charset="0"/>
                          <a:cs typeface="Cambria Math" panose="02040503050406030204" charset="0"/>
                        </a:rPr>
                        <m:t>𝐻</m:t>
                      </m:r>
                      <m:r>
                        <a:rPr lang="en-US" altLang="zh-CN" i="1">
                          <a:solidFill>
                            <a:schemeClr val="tx1"/>
                          </a:solidFill>
                          <a:latin typeface="Cambria Math" panose="02040503050406030204" charset="0"/>
                          <a:cs typeface="Cambria Math" panose="02040503050406030204" charset="0"/>
                        </a:rPr>
                        <m:t>=[</m:t>
                      </m:r>
                      <m:m>
                        <m:mPr>
                          <m:mcs>
                            <m:mc>
                              <m:mcPr>
                                <m:count m:val="2"/>
                                <m:mcJc m:val="center"/>
                              </m:mcPr>
                            </m:mc>
                          </m:mcs>
                          <m:ctrlPr>
                            <a:rPr lang="en-US" altLang="zh-CN" i="1">
                              <a:solidFill>
                                <a:schemeClr val="tx1"/>
                              </a:solidFill>
                              <a:latin typeface="Cambria Math" panose="02040503050406030204" pitchFamily="18" charset="0"/>
                              <a:cs typeface="Cambria Math" panose="02040503050406030204" charset="0"/>
                            </a:rPr>
                          </m:ctrlPr>
                        </m:mPr>
                        <m:mr>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𝛿</m:t>
                                </m:r>
                              </m:e>
                              <m:sub>
                                <m:r>
                                  <a:rPr lang="en-US" altLang="zh-CN" i="1">
                                    <a:solidFill>
                                      <a:schemeClr val="tx1"/>
                                    </a:solidFill>
                                    <a:latin typeface="Cambria Math" panose="02040503050406030204" charset="0"/>
                                    <a:cs typeface="Cambria Math" panose="02040503050406030204" charset="0"/>
                                  </a:rPr>
                                  <m:t>1</m:t>
                                </m:r>
                              </m:sub>
                            </m:sSub>
                          </m:e>
                          <m:e>
                            <m:acc>
                              <m:accPr>
                                <m:chr m:val="⃗"/>
                                <m:ctrlPr>
                                  <a:rPr lang="en-US" altLang="zh-CN" i="1">
                                    <a:solidFill>
                                      <a:schemeClr val="tx1"/>
                                    </a:solidFill>
                                    <a:latin typeface="Cambria Math" panose="02040503050406030204" pitchFamily="18" charset="0"/>
                                    <a:cs typeface="Cambria Math" panose="02040503050406030204" charset="0"/>
                                  </a:rPr>
                                </m:ctrlPr>
                              </m:accPr>
                              <m:e>
                                <m:sSubSup>
                                  <m:sSubSupPr>
                                    <m:ctrlPr>
                                      <a:rPr lang="en-US" altLang="zh-CN" i="1">
                                        <a:solidFill>
                                          <a:schemeClr val="tx1"/>
                                        </a:solidFill>
                                        <a:latin typeface="Cambria Math" panose="02040503050406030204" pitchFamily="18"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𝑏</m:t>
                                    </m:r>
                                  </m:e>
                                  <m:sub>
                                    <m:r>
                                      <a:rPr lang="en-US" altLang="zh-CN" i="1">
                                        <a:solidFill>
                                          <a:schemeClr val="tx1"/>
                                        </a:solidFill>
                                        <a:latin typeface="Cambria Math" panose="02040503050406030204" charset="0"/>
                                        <a:cs typeface="Cambria Math" panose="02040503050406030204" charset="0"/>
                                      </a:rPr>
                                      <m:t>1</m:t>
                                    </m:r>
                                  </m:sub>
                                  <m:sup>
                                    <m:r>
                                      <a:rPr lang="en-US" altLang="zh-CN" i="1">
                                        <a:solidFill>
                                          <a:schemeClr val="tx1"/>
                                        </a:solidFill>
                                        <a:latin typeface="Cambria Math" panose="02040503050406030204" charset="0"/>
                                        <a:cs typeface="Cambria Math" panose="02040503050406030204" charset="0"/>
                                      </a:rPr>
                                      <m:t>𝐻</m:t>
                                    </m:r>
                                  </m:sup>
                                </m:sSubSup>
                              </m:e>
                            </m:acc>
                          </m:e>
                        </m:mr>
                        <m:mr>
                          <m:e>
                            <m:acc>
                              <m:accPr>
                                <m:chr m:val="⃗"/>
                                <m:ctrlPr>
                                  <a:rPr lang="en-US" altLang="zh-CN" i="1">
                                    <a:solidFill>
                                      <a:schemeClr val="tx1"/>
                                    </a:solidFill>
                                    <a:latin typeface="Cambria Math" panose="02040503050406030204" pitchFamily="18" charset="0"/>
                                    <a:cs typeface="Cambria Math" panose="02040503050406030204" charset="0"/>
                                  </a:rPr>
                                </m:ctrlPr>
                              </m:accPr>
                              <m:e>
                                <m:r>
                                  <a:rPr lang="en-US" altLang="zh-CN" i="1">
                                    <a:solidFill>
                                      <a:schemeClr val="tx1"/>
                                    </a:solidFill>
                                    <a:latin typeface="Cambria Math" panose="02040503050406030204" charset="0"/>
                                    <a:cs typeface="Cambria Math" panose="02040503050406030204" charset="0"/>
                                  </a:rPr>
                                  <m:t>0</m:t>
                                </m:r>
                              </m:e>
                            </m:acc>
                          </m:e>
                          <m:e>
                            <m:sSub>
                              <m:sSubPr>
                                <m:ctrlPr>
                                  <a:rPr lang="en-US" altLang="zh-CN" i="1">
                                    <a:solidFill>
                                      <a:schemeClr val="tx1"/>
                                    </a:solidFill>
                                    <a:latin typeface="Cambria Math" panose="02040503050406030204" pitchFamily="18" charset="0"/>
                                    <a:cs typeface="Cambria Math" panose="02040503050406030204" charset="0"/>
                                  </a:rPr>
                                </m:ctrlPr>
                              </m:sSubPr>
                              <m:e>
                                <m:acc>
                                  <m:accPr>
                                    <m:chr m:val="̃"/>
                                    <m:ctrlPr>
                                      <a:rPr lang="en-US" altLang="zh-CN" i="1">
                                        <a:solidFill>
                                          <a:schemeClr val="tx1"/>
                                        </a:solidFill>
                                        <a:latin typeface="Cambria Math" panose="02040503050406030204" pitchFamily="18" charset="0"/>
                                        <a:cs typeface="Cambria Math" panose="02040503050406030204" charset="0"/>
                                      </a:rPr>
                                    </m:ctrlPr>
                                  </m:accPr>
                                  <m:e>
                                    <m:r>
                                      <a:rPr lang="en-US" altLang="zh-CN" i="1">
                                        <a:solidFill>
                                          <a:schemeClr val="tx1"/>
                                        </a:solidFill>
                                        <a:latin typeface="Cambria Math" panose="02040503050406030204" charset="0"/>
                                        <a:cs typeface="Cambria Math" panose="02040503050406030204" charset="0"/>
                                      </a:rPr>
                                      <m:t>𝐻</m:t>
                                    </m:r>
                                  </m:e>
                                </m:acc>
                              </m:e>
                              <m:sub>
                                <m:r>
                                  <a:rPr lang="en-US" altLang="zh-CN" i="1">
                                    <a:solidFill>
                                      <a:schemeClr val="tx1"/>
                                    </a:solidFill>
                                    <a:latin typeface="Cambria Math" panose="02040503050406030204" charset="0"/>
                                    <a:cs typeface="Cambria Math" panose="02040503050406030204" charset="0"/>
                                  </a:rPr>
                                  <m:t>1</m:t>
                                </m:r>
                              </m:sub>
                            </m:sSub>
                          </m:e>
                        </m:mr>
                      </m:m>
                      <m:r>
                        <a:rPr lang="en-US" altLang="zh-CN" i="1">
                          <a:solidFill>
                            <a:schemeClr val="tx1"/>
                          </a:solidFill>
                          <a:latin typeface="Cambria Math" panose="02040503050406030204" charset="0"/>
                          <a:cs typeface="Cambria Math" panose="02040503050406030204" charset="0"/>
                        </a:rPr>
                        <m:t>]</m:t>
                      </m:r>
                    </m:oMath>
                  </m:oMathPara>
                </a14:m>
                <a:endParaRPr lang="en-US" altLang="zh-CN" i="1">
                  <a:solidFill>
                    <a:schemeClr val="tx1"/>
                  </a:solidFill>
                  <a:latin typeface="Cambria Math" panose="02040503050406030204" charset="0"/>
                  <a:cs typeface="Cambria Math" panose="02040503050406030204" charset="0"/>
                </a:endParaRPr>
              </a:p>
            </p:txBody>
          </p:sp>
        </mc:Choice>
        <mc:Fallback xmlns="">
          <p:sp>
            <p:nvSpPr>
              <p:cNvPr id="6" name="圆角矩形 5"/>
              <p:cNvSpPr>
                <a:spLocks noRot="1" noChangeAspect="1" noMove="1" noResize="1" noEditPoints="1" noAdjustHandles="1" noChangeArrowheads="1" noChangeShapeType="1" noTextEdit="1"/>
              </p:cNvSpPr>
              <p:nvPr>
                <p:custDataLst>
                  <p:tags r:id="rId14"/>
                </p:custDataLst>
              </p:nvPr>
            </p:nvSpPr>
            <p:spPr>
              <a:xfrm>
                <a:off x="4435475" y="2668270"/>
                <a:ext cx="3074035" cy="713105"/>
              </a:xfrm>
              <a:prstGeom prst="roundRect">
                <a:avLst/>
              </a:prstGeom>
              <a:blipFill rotWithShape="1">
                <a:blip r:embed="rId15"/>
                <a:stretch>
                  <a:fillRect l="-207" t="-890" r="-207" b="-890"/>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cxnSp>
        <p:nvCxnSpPr>
          <p:cNvPr id="8" name="直接箭头连接符 7"/>
          <p:cNvCxnSpPr>
            <a:stCxn id="19" idx="2"/>
            <a:endCxn id="6" idx="0"/>
          </p:cNvCxnSpPr>
          <p:nvPr/>
        </p:nvCxnSpPr>
        <p:spPr>
          <a:xfrm>
            <a:off x="5972810" y="1748790"/>
            <a:ext cx="0" cy="9194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9" name="圆角矩形 8"/>
              <p:cNvSpPr/>
              <p:nvPr>
                <p:custDataLst>
                  <p:tags r:id="rId4"/>
                </p:custDataLst>
              </p:nvPr>
            </p:nvSpPr>
            <p:spPr>
              <a:xfrm>
                <a:off x="4435475" y="3914775"/>
                <a:ext cx="3074035" cy="742950"/>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solidFill>
                                <a:schemeClr val="tx1"/>
                              </a:solidFill>
                              <a:latin typeface="Cambria Math" panose="02040503050406030204" pitchFamily="18"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𝑈</m:t>
                          </m:r>
                        </m:e>
                        <m:sub>
                          <m:r>
                            <a:rPr lang="en-US" altLang="zh-CN" i="1">
                              <a:solidFill>
                                <a:schemeClr val="tx1"/>
                              </a:solidFill>
                              <a:latin typeface="Cambria Math" panose="02040503050406030204" charset="0"/>
                              <a:cs typeface="Cambria Math" panose="02040503050406030204" charset="0"/>
                            </a:rPr>
                            <m:t>1</m:t>
                          </m:r>
                        </m:sub>
                        <m:sup>
                          <m:r>
                            <a:rPr lang="en-US" altLang="zh-CN" i="1">
                              <a:solidFill>
                                <a:schemeClr val="tx1"/>
                              </a:solidFill>
                              <a:latin typeface="Cambria Math" panose="02040503050406030204" charset="0"/>
                              <a:cs typeface="Cambria Math" panose="02040503050406030204" charset="0"/>
                            </a:rPr>
                            <m:t>𝐻</m:t>
                          </m:r>
                        </m:sup>
                      </m:sSubSup>
                      <m:r>
                        <a:rPr lang="en-US" altLang="zh-CN" i="1">
                          <a:solidFill>
                            <a:schemeClr val="tx1"/>
                          </a:solidFill>
                          <a:latin typeface="Cambria Math" panose="02040503050406030204" charset="0"/>
                          <a:cs typeface="Cambria Math" panose="02040503050406030204" charset="0"/>
                        </a:rPr>
                        <m:t>𝐻</m:t>
                      </m:r>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𝑉</m:t>
                          </m:r>
                        </m:e>
                        <m:sub>
                          <m:r>
                            <a:rPr lang="en-US" altLang="zh-CN" i="1">
                              <a:solidFill>
                                <a:schemeClr val="tx1"/>
                              </a:solidFill>
                              <a:latin typeface="Cambria Math" panose="02040503050406030204" charset="0"/>
                              <a:cs typeface="Cambria Math" panose="02040503050406030204" charset="0"/>
                            </a:rPr>
                            <m:t>1</m:t>
                          </m:r>
                        </m:sub>
                      </m:sSub>
                      <m:r>
                        <a:rPr lang="en-US" altLang="zh-CN" i="1">
                          <a:solidFill>
                            <a:schemeClr val="tx1"/>
                          </a:solidFill>
                          <a:latin typeface="Cambria Math" panose="02040503050406030204" charset="0"/>
                          <a:cs typeface="Cambria Math" panose="02040503050406030204" charset="0"/>
                        </a:rPr>
                        <m:t>=[</m:t>
                      </m:r>
                      <m:m>
                        <m:mPr>
                          <m:mcs>
                            <m:mc>
                              <m:mcPr>
                                <m:count m:val="3"/>
                                <m:mcJc m:val="center"/>
                              </m:mcPr>
                            </m:mc>
                          </m:mcs>
                          <m:ctrlPr>
                            <a:rPr lang="en-US" altLang="zh-CN" i="1">
                              <a:solidFill>
                                <a:schemeClr val="tx1"/>
                              </a:solidFill>
                              <a:latin typeface="Cambria Math" panose="02040503050406030204" pitchFamily="18" charset="0"/>
                              <a:cs typeface="Cambria Math" panose="02040503050406030204" charset="0"/>
                            </a:rPr>
                          </m:ctrlPr>
                        </m:mPr>
                        <m:mr>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𝛿</m:t>
                                </m:r>
                              </m:e>
                              <m:sub>
                                <m:r>
                                  <a:rPr lang="en-US" altLang="zh-CN" i="1">
                                    <a:solidFill>
                                      <a:schemeClr val="tx1"/>
                                    </a:solidFill>
                                    <a:latin typeface="Cambria Math" panose="02040503050406030204" charset="0"/>
                                    <a:cs typeface="Cambria Math" panose="02040503050406030204" charset="0"/>
                                  </a:rPr>
                                  <m:t>1</m:t>
                                </m:r>
                              </m:sub>
                            </m:sSub>
                          </m:e>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𝛾</m:t>
                                </m:r>
                              </m:e>
                              <m:sub>
                                <m:r>
                                  <a:rPr lang="en-US" altLang="zh-CN" i="1">
                                    <a:solidFill>
                                      <a:schemeClr val="tx1"/>
                                    </a:solidFill>
                                    <a:latin typeface="Cambria Math" panose="02040503050406030204" charset="0"/>
                                    <a:cs typeface="Cambria Math" panose="02040503050406030204" charset="0"/>
                                  </a:rPr>
                                  <m:t>2</m:t>
                                </m:r>
                              </m:sub>
                            </m:sSub>
                          </m:e>
                          <m:e>
                            <m:r>
                              <a:rPr lang="en-US" altLang="zh-CN" i="1">
                                <a:solidFill>
                                  <a:schemeClr val="tx1"/>
                                </a:solidFill>
                                <a:latin typeface="Cambria Math" panose="02040503050406030204" charset="0"/>
                                <a:cs typeface="Cambria Math" panose="02040503050406030204" charset="0"/>
                              </a:rPr>
                              <m:t>0</m:t>
                            </m:r>
                          </m:e>
                        </m:mr>
                        <m:mr>
                          <m:e>
                            <m:acc>
                              <m:accPr>
                                <m:chr m:val="⃗"/>
                                <m:ctrlPr>
                                  <a:rPr lang="en-US" altLang="zh-CN" i="1">
                                    <a:solidFill>
                                      <a:schemeClr val="tx1"/>
                                    </a:solidFill>
                                    <a:latin typeface="Cambria Math" panose="02040503050406030204" pitchFamily="18" charset="0"/>
                                    <a:cs typeface="Cambria Math" panose="02040503050406030204" charset="0"/>
                                  </a:rPr>
                                </m:ctrlPr>
                              </m:accPr>
                              <m:e>
                                <m:r>
                                  <a:rPr lang="en-US" altLang="zh-CN" i="1">
                                    <a:solidFill>
                                      <a:schemeClr val="tx1"/>
                                    </a:solidFill>
                                    <a:latin typeface="Cambria Math" panose="02040503050406030204" charset="0"/>
                                    <a:cs typeface="Cambria Math" panose="02040503050406030204" charset="0"/>
                                  </a:rPr>
                                  <m:t>0</m:t>
                                </m:r>
                              </m:e>
                            </m:acc>
                          </m:e>
                          <m:e>
                            <m:acc>
                              <m:accPr>
                                <m:chr m:val="⃗"/>
                                <m:ctrlPr>
                                  <a:rPr lang="en-US" altLang="zh-CN" i="1">
                                    <a:solidFill>
                                      <a:schemeClr val="tx1"/>
                                    </a:solidFill>
                                    <a:latin typeface="Cambria Math" panose="02040503050406030204" pitchFamily="18" charset="0"/>
                                    <a:cs typeface="Cambria Math" panose="02040503050406030204" charset="0"/>
                                  </a:rPr>
                                </m:ctrlPr>
                              </m:accPr>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h</m:t>
                                    </m:r>
                                  </m:e>
                                  <m:sub>
                                    <m:r>
                                      <a:rPr lang="en-US" altLang="zh-CN" i="1">
                                        <a:solidFill>
                                          <a:schemeClr val="tx1"/>
                                        </a:solidFill>
                                        <a:latin typeface="Cambria Math" panose="02040503050406030204" charset="0"/>
                                        <a:cs typeface="Cambria Math" panose="02040503050406030204" charset="0"/>
                                      </a:rPr>
                                      <m:t>2</m:t>
                                    </m:r>
                                  </m:sub>
                                </m:sSub>
                              </m:e>
                            </m:acc>
                          </m:e>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𝐻</m:t>
                                </m:r>
                              </m:e>
                              <m:sub>
                                <m:r>
                                  <a:rPr lang="en-US" altLang="zh-CN" i="1">
                                    <a:solidFill>
                                      <a:schemeClr val="tx1"/>
                                    </a:solidFill>
                                    <a:latin typeface="Cambria Math" panose="02040503050406030204" charset="0"/>
                                    <a:cs typeface="Cambria Math" panose="02040503050406030204" charset="0"/>
                                  </a:rPr>
                                  <m:t>2</m:t>
                                </m:r>
                              </m:sub>
                            </m:sSub>
                          </m:e>
                        </m:mr>
                      </m:m>
                      <m:r>
                        <a:rPr lang="en-US" altLang="zh-CN" i="1">
                          <a:solidFill>
                            <a:schemeClr val="tx1"/>
                          </a:solidFill>
                          <a:latin typeface="Cambria Math" panose="02040503050406030204" charset="0"/>
                          <a:cs typeface="Cambria Math" panose="02040503050406030204" charset="0"/>
                        </a:rPr>
                        <m:t>]</m:t>
                      </m:r>
                    </m:oMath>
                  </m:oMathPara>
                </a14:m>
                <a:endParaRPr lang="en-US" altLang="zh-CN" i="1">
                  <a:solidFill>
                    <a:schemeClr val="tx1"/>
                  </a:solidFill>
                  <a:latin typeface="Cambria Math" panose="02040503050406030204" charset="0"/>
                  <a:cs typeface="Cambria Math" panose="02040503050406030204" charset="0"/>
                </a:endParaRPr>
              </a:p>
            </p:txBody>
          </p:sp>
        </mc:Choice>
        <mc:Fallback xmlns="">
          <p:sp>
            <p:nvSpPr>
              <p:cNvPr id="9" name="圆角矩形 8"/>
              <p:cNvSpPr>
                <a:spLocks noRot="1" noChangeAspect="1" noMove="1" noResize="1" noEditPoints="1" noAdjustHandles="1" noChangeArrowheads="1" noChangeShapeType="1" noTextEdit="1"/>
              </p:cNvSpPr>
              <p:nvPr>
                <p:custDataLst>
                  <p:tags r:id="rId16"/>
                </p:custDataLst>
              </p:nvPr>
            </p:nvSpPr>
            <p:spPr>
              <a:xfrm>
                <a:off x="4435475" y="3914775"/>
                <a:ext cx="3074035" cy="742950"/>
              </a:xfrm>
              <a:prstGeom prst="roundRect">
                <a:avLst/>
              </a:prstGeom>
              <a:blipFill rotWithShape="1">
                <a:blip r:embed="rId17"/>
                <a:stretch>
                  <a:fillRect l="-207" t="-855" r="-207" b="-855"/>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cxnSp>
        <p:nvCxnSpPr>
          <p:cNvPr id="10" name="直接箭头连接符 9"/>
          <p:cNvCxnSpPr>
            <a:stCxn id="6" idx="2"/>
            <a:endCxn id="9" idx="0"/>
          </p:cNvCxnSpPr>
          <p:nvPr/>
        </p:nvCxnSpPr>
        <p:spPr>
          <a:xfrm>
            <a:off x="5972810" y="3381375"/>
            <a:ext cx="0" cy="5334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13" name="圆角矩形 12"/>
              <p:cNvSpPr/>
              <p:nvPr>
                <p:custDataLst>
                  <p:tags r:id="rId5"/>
                </p:custDataLst>
              </p:nvPr>
            </p:nvSpPr>
            <p:spPr>
              <a:xfrm>
                <a:off x="850265" y="4225925"/>
                <a:ext cx="3074035" cy="2448560"/>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a:solidFill>
                                <a:schemeClr val="tx1"/>
                              </a:solidFill>
                              <a:latin typeface="Cambria Math" panose="02040503050406030204" pitchFamily="18" charset="0"/>
                              <a:cs typeface="Cambria Math" panose="02040503050406030204" charset="0"/>
                            </a:rPr>
                          </m:ctrlPr>
                        </m:sSubSupPr>
                        <m:e>
                          <m:sSubSup>
                            <m:sSubSupPr>
                              <m:ctrlPr>
                                <a:rPr lang="en-US" altLang="zh-CN" i="1">
                                  <a:solidFill>
                                    <a:schemeClr val="tx1"/>
                                  </a:solidFill>
                                  <a:latin typeface="Cambria Math" panose="02040503050406030204" pitchFamily="18"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𝑈</m:t>
                              </m:r>
                            </m:e>
                            <m:sub>
                              <m:r>
                                <a:rPr lang="en-US" altLang="zh-CN" i="1">
                                  <a:solidFill>
                                    <a:schemeClr val="tx1"/>
                                  </a:solidFill>
                                  <a:latin typeface="Cambria Math" panose="02040503050406030204" charset="0"/>
                                  <a:cs typeface="Cambria Math" panose="02040503050406030204" charset="0"/>
                                </a:rPr>
                                <m:t>𝑛</m:t>
                              </m:r>
                            </m:sub>
                            <m:sup>
                              <m:r>
                                <a:rPr lang="en-US" altLang="zh-CN" i="1">
                                  <a:solidFill>
                                    <a:schemeClr val="tx1"/>
                                  </a:solidFill>
                                  <a:latin typeface="Cambria Math" panose="02040503050406030204" charset="0"/>
                                  <a:cs typeface="Cambria Math" panose="02040503050406030204" charset="0"/>
                                </a:rPr>
                                <m:t>𝐻</m:t>
                              </m:r>
                            </m:sup>
                          </m:sSubSup>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𝑈</m:t>
                          </m:r>
                        </m:e>
                        <m:sub>
                          <m:r>
                            <a:rPr lang="en-US" altLang="zh-CN" i="1">
                              <a:solidFill>
                                <a:schemeClr val="tx1"/>
                              </a:solidFill>
                              <a:latin typeface="Cambria Math" panose="02040503050406030204" charset="0"/>
                              <a:cs typeface="Cambria Math" panose="02040503050406030204" charset="0"/>
                            </a:rPr>
                            <m:t>1</m:t>
                          </m:r>
                        </m:sub>
                        <m:sup>
                          <m:r>
                            <a:rPr lang="en-US" altLang="zh-CN" i="1">
                              <a:solidFill>
                                <a:schemeClr val="tx1"/>
                              </a:solidFill>
                              <a:latin typeface="Cambria Math" panose="02040503050406030204" charset="0"/>
                              <a:cs typeface="Cambria Math" panose="02040503050406030204" charset="0"/>
                            </a:rPr>
                            <m:t>𝐻</m:t>
                          </m:r>
                        </m:sup>
                      </m:sSubSup>
                      <m:r>
                        <a:rPr lang="en-US" altLang="zh-CN" i="1">
                          <a:solidFill>
                            <a:schemeClr val="tx1"/>
                          </a:solidFill>
                          <a:latin typeface="Cambria Math" panose="02040503050406030204" charset="0"/>
                          <a:cs typeface="Cambria Math" panose="02040503050406030204" charset="0"/>
                        </a:rPr>
                        <m:t>𝐻</m:t>
                      </m:r>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𝑉</m:t>
                          </m:r>
                        </m:e>
                        <m:sub>
                          <m:r>
                            <a:rPr lang="en-US" altLang="zh-CN" i="1">
                              <a:solidFill>
                                <a:schemeClr val="tx1"/>
                              </a:solidFill>
                              <a:latin typeface="Cambria Math" panose="02040503050406030204" charset="0"/>
                              <a:cs typeface="Cambria Math" panose="02040503050406030204" charset="0"/>
                            </a:rPr>
                            <m:t>1</m:t>
                          </m:r>
                        </m:sub>
                      </m:sSub>
                      <m:r>
                        <a:rPr lang="en-US" altLang="zh-CN" i="1">
                          <a:solidFill>
                            <a:schemeClr val="tx1"/>
                          </a:solidFill>
                          <a:latin typeface="Cambria Math" panose="02040503050406030204" charset="0"/>
                          <a:cs typeface="Cambria Math" panose="02040503050406030204" charset="0"/>
                        </a:rPr>
                        <m:t>...</m:t>
                      </m:r>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𝑉</m:t>
                          </m:r>
                        </m:e>
                        <m:sub>
                          <m:r>
                            <a:rPr lang="en-US" altLang="zh-CN" i="1">
                              <a:solidFill>
                                <a:schemeClr val="tx1"/>
                              </a:solidFill>
                              <a:latin typeface="Cambria Math" panose="02040503050406030204" charset="0"/>
                              <a:cs typeface="Cambria Math" panose="02040503050406030204" charset="0"/>
                            </a:rPr>
                            <m:t>𝑛</m:t>
                          </m:r>
                          <m:r>
                            <a:rPr lang="en-US" altLang="zh-CN" i="1">
                              <a:solidFill>
                                <a:schemeClr val="tx1"/>
                              </a:solidFill>
                              <a:latin typeface="Cambria Math" panose="02040503050406030204" charset="0"/>
                              <a:cs typeface="Cambria Math" panose="02040503050406030204" charset="0"/>
                            </a:rPr>
                            <m:t>−1</m:t>
                          </m:r>
                        </m:sub>
                      </m:sSub>
                      <m:r>
                        <a:rPr lang="en-US" altLang="zh-CN" i="1">
                          <a:solidFill>
                            <a:schemeClr val="tx1"/>
                          </a:solidFill>
                          <a:latin typeface="Cambria Math" panose="02040503050406030204" charset="0"/>
                          <a:cs typeface="Cambria Math" panose="02040503050406030204" charset="0"/>
                        </a:rPr>
                        <m:t>=</m:t>
                      </m:r>
                      <m:sSup>
                        <m:sSupPr>
                          <m:ctrlPr>
                            <a:rPr lang="en-US" altLang="zh-CN" i="1">
                              <a:solidFill>
                                <a:schemeClr val="tx1"/>
                              </a:solidFill>
                              <a:latin typeface="Cambria Math" panose="02040503050406030204" pitchFamily="18" charset="0"/>
                              <a:cs typeface="Cambria Math" panose="02040503050406030204" charset="0"/>
                            </a:rPr>
                          </m:ctrlPr>
                        </m:sSupPr>
                        <m:e>
                          <m:r>
                            <a:rPr lang="en-US" altLang="zh-CN" i="1">
                              <a:solidFill>
                                <a:schemeClr val="tx1"/>
                              </a:solidFill>
                              <a:latin typeface="Cambria Math" panose="02040503050406030204" charset="0"/>
                              <a:cs typeface="Cambria Math" panose="02040503050406030204" charset="0"/>
                            </a:rPr>
                            <m:t>𝑈</m:t>
                          </m:r>
                        </m:e>
                        <m:sup>
                          <m:r>
                            <a:rPr lang="en-US" altLang="zh-CN" i="1">
                              <a:solidFill>
                                <a:schemeClr val="tx1"/>
                              </a:solidFill>
                              <a:latin typeface="Cambria Math" panose="02040503050406030204" charset="0"/>
                              <a:cs typeface="Cambria Math" panose="02040503050406030204" charset="0"/>
                            </a:rPr>
                            <m:t>𝐻</m:t>
                          </m:r>
                        </m:sup>
                      </m:sSup>
                      <m:r>
                        <a:rPr lang="en-US" altLang="zh-CN" i="1">
                          <a:solidFill>
                            <a:schemeClr val="tx1"/>
                          </a:solidFill>
                          <a:latin typeface="Cambria Math" panose="02040503050406030204" charset="0"/>
                          <a:cs typeface="Cambria Math" panose="02040503050406030204" charset="0"/>
                        </a:rPr>
                        <m:t>𝐻𝑉</m:t>
                      </m:r>
                      <m:r>
                        <a:rPr lang="en-US" altLang="zh-CN" i="1">
                          <a:solidFill>
                            <a:schemeClr val="tx1"/>
                          </a:solidFill>
                          <a:latin typeface="Cambria Math" panose="02040503050406030204" charset="0"/>
                          <a:cs typeface="Cambria Math" panose="02040503050406030204" charset="0"/>
                        </a:rPr>
                        <m:t>=</m:t>
                      </m:r>
                      <m:d>
                        <m:dPr>
                          <m:begChr m:val="["/>
                          <m:endChr m:val="]"/>
                          <m:ctrlPr>
                            <a:rPr lang="en-US" altLang="zh-CN" i="1">
                              <a:solidFill>
                                <a:schemeClr val="tx1"/>
                              </a:solidFill>
                              <a:latin typeface="Cambria Math" panose="02040503050406030204" pitchFamily="18" charset="0"/>
                              <a:cs typeface="Cambria Math" panose="02040503050406030204" charset="0"/>
                            </a:rPr>
                          </m:ctrlPr>
                        </m:dPr>
                        <m:e>
                          <m:m>
                            <m:mPr>
                              <m:mcs>
                                <m:mc>
                                  <m:mcPr>
                                    <m:count m:val="1"/>
                                    <m:mcJc m:val="center"/>
                                  </m:mcPr>
                                </m:mc>
                              </m:mcs>
                              <m:ctrlPr>
                                <a:rPr lang="en-US" altLang="zh-CN" i="1">
                                  <a:solidFill>
                                    <a:schemeClr val="tx1"/>
                                  </a:solidFill>
                                  <a:latin typeface="Cambria Math" panose="02040503050406030204" pitchFamily="18" charset="0"/>
                                  <a:cs typeface="Cambria Math" panose="02040503050406030204" charset="0"/>
                                </a:rPr>
                              </m:ctrlPr>
                            </m:mPr>
                            <m:mr>
                              <m:e>
                                <m:r>
                                  <a:rPr lang="en-US" altLang="zh-CN" i="1">
                                    <a:solidFill>
                                      <a:schemeClr val="tx1"/>
                                    </a:solidFill>
                                    <a:latin typeface="Cambria Math" panose="02040503050406030204" charset="0"/>
                                    <a:cs typeface="Cambria Math" panose="02040503050406030204" charset="0"/>
                                  </a:rPr>
                                  <m:t>𝐵</m:t>
                                </m:r>
                              </m:e>
                            </m:mr>
                            <m:mr>
                              <m:e>
                                <m:acc>
                                  <m:accPr>
                                    <m:chr m:val="⃗"/>
                                    <m:ctrlPr>
                                      <a:rPr lang="en-US" altLang="zh-CN" i="1">
                                        <a:solidFill>
                                          <a:schemeClr val="tx1"/>
                                        </a:solidFill>
                                        <a:latin typeface="Cambria Math" panose="02040503050406030204" pitchFamily="18" charset="0"/>
                                        <a:cs typeface="Cambria Math" panose="02040503050406030204" charset="0"/>
                                      </a:rPr>
                                    </m:ctrlPr>
                                  </m:accPr>
                                  <m:e>
                                    <m:r>
                                      <a:rPr lang="en-US" altLang="zh-CN" i="1">
                                        <a:solidFill>
                                          <a:schemeClr val="tx1"/>
                                        </a:solidFill>
                                        <a:latin typeface="Cambria Math" panose="02040503050406030204" charset="0"/>
                                        <a:cs typeface="Cambria Math" panose="02040503050406030204" charset="0"/>
                                      </a:rPr>
                                      <m:t>0</m:t>
                                    </m:r>
                                  </m:e>
                                </m:acc>
                              </m:e>
                            </m:mr>
                          </m:m>
                        </m:e>
                      </m:d>
                    </m:oMath>
                  </m:oMathPara>
                </a14:m>
                <a:endParaRPr lang="en-US" altLang="zh-CN" i="1">
                  <a:solidFill>
                    <a:schemeClr val="tx1"/>
                  </a:solidFill>
                  <a:latin typeface="Cambria Math" panose="02040503050406030204" charset="0"/>
                  <a:cs typeface="Cambria Math" panose="02040503050406030204" charset="0"/>
                </a:endParaRPr>
              </a:p>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charset="0"/>
                          <a:cs typeface="Cambria Math" panose="02040503050406030204" charset="0"/>
                        </a:rPr>
                        <m:t>𝐵</m:t>
                      </m:r>
                      <m:r>
                        <a:rPr lang="en-US" altLang="zh-CN" i="1">
                          <a:solidFill>
                            <a:schemeClr val="tx1"/>
                          </a:solidFill>
                          <a:latin typeface="Cambria Math" panose="02040503050406030204" charset="0"/>
                          <a:cs typeface="Cambria Math" panose="02040503050406030204" charset="0"/>
                        </a:rPr>
                        <m:t>=</m:t>
                      </m:r>
                      <m:d>
                        <m:dPr>
                          <m:begChr m:val="["/>
                          <m:endChr m:val="]"/>
                          <m:ctrlPr>
                            <a:rPr lang="en-US" altLang="zh-CN" i="1">
                              <a:solidFill>
                                <a:schemeClr val="tx1"/>
                              </a:solidFill>
                              <a:latin typeface="Cambria Math" panose="02040503050406030204" pitchFamily="18" charset="0"/>
                              <a:cs typeface="Cambria Math" panose="02040503050406030204" charset="0"/>
                            </a:rPr>
                          </m:ctrlPr>
                        </m:dPr>
                        <m:e>
                          <m:m>
                            <m:mPr>
                              <m:mcs>
                                <m:mc>
                                  <m:mcPr>
                                    <m:count m:val="5"/>
                                    <m:mcJc m:val="center"/>
                                  </m:mcPr>
                                </m:mc>
                              </m:mcs>
                              <m:ctrlPr>
                                <a:rPr lang="en-US" altLang="zh-CN" i="1">
                                  <a:solidFill>
                                    <a:schemeClr val="tx1"/>
                                  </a:solidFill>
                                  <a:latin typeface="Cambria Math" panose="02040503050406030204" pitchFamily="18" charset="0"/>
                                  <a:cs typeface="Cambria Math" panose="02040503050406030204" charset="0"/>
                                </a:rPr>
                              </m:ctrlPr>
                            </m:mPr>
                            <m:mr>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𝛿</m:t>
                                    </m:r>
                                  </m:e>
                                  <m:sub>
                                    <m:r>
                                      <a:rPr lang="en-US" altLang="zh-CN" i="1">
                                        <a:solidFill>
                                          <a:schemeClr val="tx1"/>
                                        </a:solidFill>
                                        <a:latin typeface="Cambria Math" panose="02040503050406030204" charset="0"/>
                                        <a:cs typeface="Cambria Math" panose="02040503050406030204" charset="0"/>
                                      </a:rPr>
                                      <m:t>1</m:t>
                                    </m:r>
                                  </m:sub>
                                </m:sSub>
                              </m:e>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𝛾</m:t>
                                    </m:r>
                                  </m:e>
                                  <m:sub>
                                    <m:r>
                                      <a:rPr lang="en-US" altLang="zh-CN" i="1">
                                        <a:solidFill>
                                          <a:schemeClr val="tx1"/>
                                        </a:solidFill>
                                        <a:latin typeface="Cambria Math" panose="02040503050406030204" charset="0"/>
                                        <a:cs typeface="Cambria Math" panose="02040503050406030204" charset="0"/>
                                      </a:rPr>
                                      <m:t>2</m:t>
                                    </m:r>
                                  </m:sub>
                                </m:sSub>
                              </m:e>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0</m:t>
                                </m:r>
                              </m:e>
                            </m:mr>
                            <m:mr>
                              <m:e>
                                <m:r>
                                  <a:rPr lang="en-US" altLang="zh-CN" i="1">
                                    <a:solidFill>
                                      <a:schemeClr val="tx1"/>
                                    </a:solidFill>
                                    <a:latin typeface="Cambria Math" panose="02040503050406030204" charset="0"/>
                                    <a:cs typeface="Cambria Math" panose="02040503050406030204" charset="0"/>
                                  </a:rPr>
                                  <m:t>0</m:t>
                                </m:r>
                              </m:e>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𝛿</m:t>
                                    </m:r>
                                  </m:e>
                                  <m:sub>
                                    <m:r>
                                      <a:rPr lang="en-US" altLang="zh-CN" i="1">
                                        <a:solidFill>
                                          <a:schemeClr val="tx1"/>
                                        </a:solidFill>
                                        <a:latin typeface="Cambria Math" panose="02040503050406030204" charset="0"/>
                                        <a:cs typeface="Cambria Math" panose="02040503050406030204" charset="0"/>
                                      </a:rPr>
                                      <m:t>2</m:t>
                                    </m:r>
                                  </m:sub>
                                </m:sSub>
                              </m:e>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𝛾</m:t>
                                    </m:r>
                                  </m:e>
                                  <m:sub>
                                    <m:r>
                                      <a:rPr lang="en-US" altLang="zh-CN" i="1">
                                        <a:solidFill>
                                          <a:schemeClr val="tx1"/>
                                        </a:solidFill>
                                        <a:latin typeface="Cambria Math" panose="02040503050406030204" charset="0"/>
                                        <a:cs typeface="Cambria Math" panose="02040503050406030204" charset="0"/>
                                      </a:rPr>
                                      <m:t>3</m:t>
                                    </m:r>
                                  </m:sub>
                                </m:sSub>
                              </m:e>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0</m:t>
                                </m:r>
                              </m:e>
                            </m:mr>
                            <m:mr>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m:t>
                                </m:r>
                              </m:e>
                              <m:e>
                                <m:r>
                                  <a:rPr lang="en-US" altLang="zh-CN" i="1">
                                    <a:solidFill>
                                      <a:schemeClr val="tx1"/>
                                    </a:solidFill>
                                    <a:latin typeface="Cambria Math" panose="02040503050406030204" charset="0"/>
                                    <a:cs typeface="Cambria Math" panose="02040503050406030204" charset="0"/>
                                  </a:rPr>
                                  <m:t>⋱</m:t>
                                </m:r>
                              </m:e>
                              <m:e>
                                <m:r>
                                  <a:rPr lang="en-US" altLang="zh-CN" i="1">
                                    <a:solidFill>
                                      <a:schemeClr val="tx1"/>
                                    </a:solidFill>
                                    <a:latin typeface="Cambria Math" panose="02040503050406030204" charset="0"/>
                                    <a:cs typeface="Cambria Math" panose="02040503050406030204" charset="0"/>
                                  </a:rPr>
                                  <m:t>0</m:t>
                                </m:r>
                              </m:e>
                            </m:mr>
                            <m:mr>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m:t>
                                </m:r>
                              </m:e>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𝛾</m:t>
                                    </m:r>
                                  </m:e>
                                  <m:sub>
                                    <m:r>
                                      <a:rPr lang="en-US" altLang="zh-CN" i="1">
                                        <a:solidFill>
                                          <a:schemeClr val="tx1"/>
                                        </a:solidFill>
                                        <a:latin typeface="Cambria Math" panose="02040503050406030204" charset="0"/>
                                        <a:cs typeface="Cambria Math" panose="02040503050406030204" charset="0"/>
                                      </a:rPr>
                                      <m:t>𝑛</m:t>
                                    </m:r>
                                  </m:sub>
                                </m:sSub>
                              </m:e>
                            </m:mr>
                            <m:mr>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0</m:t>
                                </m:r>
                              </m:e>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𝛿</m:t>
                                    </m:r>
                                  </m:e>
                                  <m:sub>
                                    <m:r>
                                      <a:rPr lang="en-US" altLang="zh-CN" i="1">
                                        <a:solidFill>
                                          <a:schemeClr val="tx1"/>
                                        </a:solidFill>
                                        <a:latin typeface="Cambria Math" panose="02040503050406030204" charset="0"/>
                                        <a:cs typeface="Cambria Math" panose="02040503050406030204" charset="0"/>
                                      </a:rPr>
                                      <m:t>𝑛</m:t>
                                    </m:r>
                                  </m:sub>
                                </m:sSub>
                              </m:e>
                            </m:mr>
                          </m:m>
                        </m:e>
                      </m:d>
                    </m:oMath>
                  </m:oMathPara>
                </a14:m>
                <a:endParaRPr lang="en-US" altLang="zh-CN" i="1">
                  <a:solidFill>
                    <a:schemeClr val="tx1"/>
                  </a:solidFill>
                  <a:latin typeface="Cambria Math" panose="02040503050406030204" charset="0"/>
                  <a:cs typeface="Cambria Math" panose="02040503050406030204" charset="0"/>
                </a:endParaRPr>
              </a:p>
            </p:txBody>
          </p:sp>
        </mc:Choice>
        <mc:Fallback xmlns="">
          <p:sp>
            <p:nvSpPr>
              <p:cNvPr id="13" name="圆角矩形 12"/>
              <p:cNvSpPr>
                <a:spLocks noRot="1" noChangeAspect="1" noMove="1" noResize="1" noEditPoints="1" noAdjustHandles="1" noChangeArrowheads="1" noChangeShapeType="1" noTextEdit="1"/>
              </p:cNvSpPr>
              <p:nvPr>
                <p:custDataLst>
                  <p:tags r:id="rId18"/>
                </p:custDataLst>
              </p:nvPr>
            </p:nvSpPr>
            <p:spPr>
              <a:xfrm>
                <a:off x="850265" y="4225925"/>
                <a:ext cx="3074035" cy="2448560"/>
              </a:xfrm>
              <a:prstGeom prst="roundRect">
                <a:avLst/>
              </a:prstGeom>
              <a:blipFill rotWithShape="1">
                <a:blip r:embed="rId19"/>
                <a:stretch>
                  <a:fillRect l="-207" t="-259" r="-207" b="-259"/>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cxnSp>
        <p:nvCxnSpPr>
          <p:cNvPr id="14" name="直接箭头连接符 13"/>
          <p:cNvCxnSpPr>
            <a:stCxn id="50" idx="3"/>
          </p:cNvCxnSpPr>
          <p:nvPr/>
        </p:nvCxnSpPr>
        <p:spPr>
          <a:xfrm>
            <a:off x="3846830" y="2208530"/>
            <a:ext cx="2116455" cy="381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a:stCxn id="2" idx="1"/>
          </p:cNvCxnSpPr>
          <p:nvPr/>
        </p:nvCxnSpPr>
        <p:spPr>
          <a:xfrm flipH="1" flipV="1">
            <a:off x="5994400" y="3641725"/>
            <a:ext cx="2208530" cy="63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a:stCxn id="9" idx="2"/>
          </p:cNvCxnSpPr>
          <p:nvPr/>
        </p:nvCxnSpPr>
        <p:spPr>
          <a:xfrm>
            <a:off x="5972810" y="4657725"/>
            <a:ext cx="3810" cy="2984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nvSpPr>
        <p:spPr>
          <a:xfrm>
            <a:off x="5894705" y="4863465"/>
            <a:ext cx="342900" cy="318770"/>
          </a:xfrm>
          <a:prstGeom prst="rect">
            <a:avLst/>
          </a:prstGeom>
          <a:noFill/>
        </p:spPr>
        <p:txBody>
          <a:bodyPr vert="horz" wrap="square" lIns="0" tIns="0" rIns="0" bIns="0" rtlCol="0" anchor="t" anchorCtr="0">
            <a:noAutofit/>
          </a:bodyPr>
          <a:lstStyle/>
          <a:p>
            <a:r>
              <a:rPr lang="en-US" altLang="zh-CN" b="1"/>
              <a:t>...</a:t>
            </a:r>
          </a:p>
        </p:txBody>
      </p:sp>
      <p:cxnSp>
        <p:nvCxnSpPr>
          <p:cNvPr id="27" name="直接箭头连接符 26"/>
          <p:cNvCxnSpPr/>
          <p:nvPr/>
        </p:nvCxnSpPr>
        <p:spPr>
          <a:xfrm>
            <a:off x="5981065" y="5182235"/>
            <a:ext cx="4445" cy="25463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8" name="直接箭头连接符 27"/>
          <p:cNvCxnSpPr>
            <a:endCxn id="13" idx="3"/>
          </p:cNvCxnSpPr>
          <p:nvPr/>
        </p:nvCxnSpPr>
        <p:spPr>
          <a:xfrm flipH="1" flipV="1">
            <a:off x="3924300" y="5450205"/>
            <a:ext cx="2034540" cy="63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4105275" y="5133975"/>
            <a:ext cx="1604010" cy="368300"/>
          </a:xfrm>
          <a:prstGeom prst="rect">
            <a:avLst/>
          </a:prstGeom>
          <a:noFill/>
        </p:spPr>
        <p:txBody>
          <a:bodyPr wrap="square" rtlCol="0">
            <a:spAutoFit/>
          </a:bodyPr>
          <a:lstStyle/>
          <a:p>
            <a:r>
              <a:rPr lang="zh-CN" altLang="en-US"/>
              <a:t>完成双对角化</a:t>
            </a:r>
          </a:p>
        </p:txBody>
      </p:sp>
      <mc:AlternateContent xmlns:mc="http://schemas.openxmlformats.org/markup-compatibility/2006" xmlns:a14="http://schemas.microsoft.com/office/drawing/2010/main">
        <mc:Choice Requires="a14">
          <p:sp>
            <p:nvSpPr>
              <p:cNvPr id="30" name="圆角矩形 29"/>
              <p:cNvSpPr/>
              <p:nvPr>
                <p:custDataLst>
                  <p:tags r:id="rId6"/>
                </p:custDataLst>
              </p:nvPr>
            </p:nvSpPr>
            <p:spPr>
              <a:xfrm>
                <a:off x="7766685" y="4406265"/>
                <a:ext cx="4109085" cy="2309495"/>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latin typeface="Cambria Math" panose="02040503050406030204" charset="0"/>
                    <a:cs typeface="Cambria Math" panose="02040503050406030204" charset="0"/>
                  </a:rPr>
                  <a:t>不断进行变换</a:t>
                </a:r>
                <a:r>
                  <a:rPr lang="en-US" altLang="zh-CN">
                    <a:solidFill>
                      <a:schemeClr val="tx1"/>
                    </a:solidFill>
                    <a:latin typeface="Cambria Math" panose="02040503050406030204" charset="0"/>
                    <a:cs typeface="Cambria Math" panose="02040503050406030204" charset="0"/>
                  </a:rPr>
                  <a:t>:</a:t>
                </a:r>
              </a:p>
              <a:p>
                <a:pPr algn="ctr"/>
                <a14:m>
                  <m:oMathPara xmlns:m="http://schemas.openxmlformats.org/officeDocument/2006/math">
                    <m:oMathParaPr>
                      <m:jc m:val="centerGroup"/>
                    </m:oMathParaPr>
                    <m:oMath xmlns:m="http://schemas.openxmlformats.org/officeDocument/2006/math">
                      <m:sSubSup>
                        <m:sSubSupPr>
                          <m:ctrlPr>
                            <a:rPr lang="en-US" altLang="zh-CN" i="1">
                              <a:solidFill>
                                <a:schemeClr val="tx1"/>
                              </a:solidFill>
                              <a:latin typeface="Cambria Math" panose="02040503050406030204" pitchFamily="18"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𝑈</m:t>
                          </m:r>
                        </m:e>
                        <m:sub>
                          <m:r>
                            <a:rPr lang="en-US" altLang="zh-CN" i="1">
                              <a:solidFill>
                                <a:schemeClr val="tx1"/>
                              </a:solidFill>
                              <a:latin typeface="Cambria Math" panose="02040503050406030204" charset="0"/>
                              <a:cs typeface="Cambria Math" panose="02040503050406030204" charset="0"/>
                            </a:rPr>
                            <m:t>𝑘</m:t>
                          </m:r>
                        </m:sub>
                        <m:sup>
                          <m:r>
                            <a:rPr lang="en-US" altLang="zh-CN" i="1">
                              <a:solidFill>
                                <a:schemeClr val="tx1"/>
                              </a:solidFill>
                              <a:latin typeface="Cambria Math" panose="02040503050406030204" charset="0"/>
                              <a:cs typeface="Cambria Math" panose="02040503050406030204" charset="0"/>
                            </a:rPr>
                            <m:t>𝐻</m:t>
                          </m:r>
                        </m:sup>
                      </m:sSubSup>
                      <m:acc>
                        <m:accPr>
                          <m:chr m:val="⃗"/>
                          <m:ctrlPr>
                            <a:rPr lang="en-US" altLang="zh-CN" i="1">
                              <a:solidFill>
                                <a:schemeClr val="tx1"/>
                              </a:solidFill>
                              <a:latin typeface="Cambria Math" panose="02040503050406030204" pitchFamily="18" charset="0"/>
                              <a:cs typeface="Cambria Math" panose="02040503050406030204" charset="0"/>
                            </a:rPr>
                          </m:ctrlPr>
                        </m:accPr>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h</m:t>
                              </m:r>
                            </m:e>
                            <m:sub>
                              <m:r>
                                <a:rPr lang="en-US" altLang="zh-CN" i="1">
                                  <a:solidFill>
                                    <a:schemeClr val="tx1"/>
                                  </a:solidFill>
                                  <a:latin typeface="Cambria Math" panose="02040503050406030204" charset="0"/>
                                  <a:cs typeface="Cambria Math" panose="02040503050406030204" charset="0"/>
                                </a:rPr>
                                <m:t>𝑘</m:t>
                              </m:r>
                            </m:sub>
                          </m:sSub>
                        </m:e>
                      </m:acc>
                      <m:r>
                        <a:rPr lang="en-US" altLang="zh-CN" i="1">
                          <a:solidFill>
                            <a:schemeClr val="tx1"/>
                          </a:solidFill>
                          <a:latin typeface="Cambria Math" panose="02040503050406030204" charset="0"/>
                          <a:cs typeface="Cambria Math" panose="02040503050406030204" charset="0"/>
                        </a:rPr>
                        <m:t>=</m:t>
                      </m:r>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𝛿</m:t>
                          </m:r>
                        </m:e>
                        <m:sub>
                          <m:r>
                            <a:rPr lang="en-US" altLang="zh-CN" i="1">
                              <a:solidFill>
                                <a:schemeClr val="tx1"/>
                              </a:solidFill>
                              <a:latin typeface="Cambria Math" panose="02040503050406030204" charset="0"/>
                              <a:cs typeface="Cambria Math" panose="02040503050406030204" charset="0"/>
                            </a:rPr>
                            <m:t>𝑘</m:t>
                          </m:r>
                        </m:sub>
                      </m:sSub>
                      <m:acc>
                        <m:accPr>
                          <m:chr m:val="⃗"/>
                          <m:ctrlPr>
                            <a:rPr lang="en-US" altLang="zh-CN" i="1">
                              <a:solidFill>
                                <a:schemeClr val="tx1"/>
                              </a:solidFill>
                              <a:latin typeface="Cambria Math" panose="02040503050406030204" pitchFamily="18" charset="0"/>
                              <a:cs typeface="Cambria Math" panose="02040503050406030204" charset="0"/>
                            </a:rPr>
                          </m:ctrlPr>
                        </m:accPr>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𝑒</m:t>
                              </m:r>
                            </m:e>
                            <m:sub>
                              <m:r>
                                <a:rPr lang="en-US" altLang="zh-CN" i="1">
                                  <a:solidFill>
                                    <a:schemeClr val="tx1"/>
                                  </a:solidFill>
                                  <a:latin typeface="Cambria Math" panose="02040503050406030204" charset="0"/>
                                  <a:cs typeface="Cambria Math" panose="02040503050406030204" charset="0"/>
                                </a:rPr>
                                <m:t>2</m:t>
                              </m:r>
                              <m:r>
                                <a:rPr lang="en-US" altLang="zh-CN" i="1">
                                  <a:solidFill>
                                    <a:schemeClr val="tx1"/>
                                  </a:solidFill>
                                  <a:latin typeface="Cambria Math" panose="02040503050406030204" charset="0"/>
                                  <a:cs typeface="Cambria Math" panose="02040503050406030204" charset="0"/>
                                </a:rPr>
                                <m:t>𝑘</m:t>
                              </m:r>
                              <m:r>
                                <a:rPr lang="en-US" altLang="zh-CN" i="1">
                                  <a:solidFill>
                                    <a:schemeClr val="tx1"/>
                                  </a:solidFill>
                                  <a:latin typeface="Cambria Math" panose="02040503050406030204" charset="0"/>
                                  <a:cs typeface="Cambria Math" panose="02040503050406030204" charset="0"/>
                                </a:rPr>
                                <m:t>−1</m:t>
                              </m:r>
                            </m:sub>
                          </m:sSub>
                        </m:e>
                      </m:acc>
                      <m:r>
                        <a:rPr lang="zh-CN" altLang="en-US">
                          <a:solidFill>
                            <a:schemeClr val="tx1"/>
                          </a:solidFill>
                          <a:latin typeface="Cambria Math" panose="02040503050406030204" charset="0"/>
                          <a:cs typeface="Cambria Math" panose="02040503050406030204" charset="0"/>
                          <a:sym typeface="+mn-ea"/>
                        </a:rPr>
                        <m:t>，</m:t>
                      </m:r>
                      <m:r>
                        <a:rPr lang="en-US" altLang="zh-CN">
                          <a:solidFill>
                            <a:schemeClr val="tx1"/>
                          </a:solidFill>
                          <a:latin typeface="Cambria Math" panose="02040503050406030204" charset="0"/>
                          <a:cs typeface="Cambria Math" panose="02040503050406030204" charset="0"/>
                          <a:sym typeface="+mn-ea"/>
                        </a:rPr>
                        <m:t>(</m:t>
                      </m:r>
                      <m:acc>
                        <m:accPr>
                          <m:chr m:val="⃗"/>
                          <m:ctrlPr>
                            <a:rPr lang="en-US" altLang="zh-CN" i="1">
                              <a:solidFill>
                                <a:schemeClr val="tx1"/>
                              </a:solidFill>
                              <a:latin typeface="Cambria Math" panose="02040503050406030204" pitchFamily="18" charset="0"/>
                              <a:cs typeface="Cambria Math" panose="02040503050406030204" charset="0"/>
                            </a:rPr>
                          </m:ctrlPr>
                        </m:accPr>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𝑒</m:t>
                              </m:r>
                            </m:e>
                            <m:sub>
                              <m:r>
                                <a:rPr lang="en-US" altLang="zh-CN" i="1">
                                  <a:solidFill>
                                    <a:schemeClr val="tx1"/>
                                  </a:solidFill>
                                  <a:latin typeface="Cambria Math" panose="02040503050406030204" charset="0"/>
                                  <a:cs typeface="Cambria Math" panose="02040503050406030204" charset="0"/>
                                </a:rPr>
                                <m:t>2</m:t>
                              </m:r>
                              <m:r>
                                <a:rPr lang="en-US" altLang="zh-CN" i="1">
                                  <a:solidFill>
                                    <a:schemeClr val="tx1"/>
                                  </a:solidFill>
                                  <a:latin typeface="Cambria Math" panose="02040503050406030204" charset="0"/>
                                  <a:cs typeface="Cambria Math" panose="02040503050406030204" charset="0"/>
                                </a:rPr>
                                <m:t>𝑘</m:t>
                              </m:r>
                              <m:r>
                                <a:rPr lang="en-US" altLang="zh-CN" i="1">
                                  <a:solidFill>
                                    <a:schemeClr val="tx1"/>
                                  </a:solidFill>
                                  <a:latin typeface="Cambria Math" panose="02040503050406030204" charset="0"/>
                                  <a:cs typeface="Cambria Math" panose="02040503050406030204" charset="0"/>
                                </a:rPr>
                                <m:t>−1</m:t>
                              </m:r>
                            </m:sub>
                          </m:sSub>
                        </m:e>
                      </m:acc>
                      <m:r>
                        <a:rPr lang="en-US" altLang="zh-CN" i="1">
                          <a:solidFill>
                            <a:schemeClr val="tx1"/>
                          </a:solidFill>
                          <a:latin typeface="Cambria Math" panose="02040503050406030204" charset="0"/>
                          <a:cs typeface="Cambria Math" panose="02040503050406030204" charset="0"/>
                        </a:rPr>
                        <m:t>∈</m:t>
                      </m:r>
                      <m:sSup>
                        <m:sSupPr>
                          <m:ctrlPr>
                            <a:rPr lang="en-US" altLang="zh-CN" i="1">
                              <a:solidFill>
                                <a:schemeClr val="tx1"/>
                              </a:solidFill>
                              <a:latin typeface="Cambria Math" panose="02040503050406030204" pitchFamily="18" charset="0"/>
                              <a:cs typeface="Cambria Math" panose="02040503050406030204" charset="0"/>
                            </a:rPr>
                          </m:ctrlPr>
                        </m:sSupPr>
                        <m:e>
                          <m:r>
                            <a:rPr lang="en-US" altLang="zh-CN" i="1">
                              <a:solidFill>
                                <a:schemeClr val="tx1"/>
                              </a:solidFill>
                              <a:latin typeface="Cambria Math" panose="02040503050406030204" charset="0"/>
                              <a:cs typeface="Cambria Math" panose="02040503050406030204" charset="0"/>
                            </a:rPr>
                            <m:t>ℝ</m:t>
                          </m:r>
                        </m:e>
                        <m:sup>
                          <m:r>
                            <a:rPr lang="en-US" altLang="zh-CN" i="1">
                              <a:solidFill>
                                <a:schemeClr val="tx1"/>
                              </a:solidFill>
                              <a:latin typeface="Cambria Math" panose="02040503050406030204" charset="0"/>
                              <a:cs typeface="Cambria Math" panose="02040503050406030204" charset="0"/>
                            </a:rPr>
                            <m:t>𝑚</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𝑘</m:t>
                          </m:r>
                          <m:r>
                            <a:rPr lang="en-US" altLang="zh-CN" i="1">
                              <a:solidFill>
                                <a:schemeClr val="tx1"/>
                              </a:solidFill>
                              <a:latin typeface="Cambria Math" panose="02040503050406030204" charset="0"/>
                              <a:cs typeface="Cambria Math" panose="02040503050406030204" charset="0"/>
                            </a:rPr>
                            <m:t>+1</m:t>
                          </m:r>
                        </m:sup>
                      </m:sSup>
                      <m:r>
                        <a:rPr lang="en-US" altLang="zh-CN">
                          <a:solidFill>
                            <a:schemeClr val="tx1"/>
                          </a:solidFill>
                          <a:latin typeface="Cambria Math" panose="02040503050406030204" charset="0"/>
                          <a:cs typeface="Cambria Math" panose="02040503050406030204" charset="0"/>
                          <a:sym typeface="+mn-ea"/>
                        </a:rPr>
                        <m:t>)</m:t>
                      </m:r>
                    </m:oMath>
                  </m:oMathPara>
                </a14:m>
                <a:endParaRPr lang="en-US" altLang="zh-CN">
                  <a:solidFill>
                    <a:schemeClr val="tx1"/>
                  </a:solidFill>
                  <a:latin typeface="Cambria Math" panose="02040503050406030204" charset="0"/>
                  <a:cs typeface="Cambria Math" panose="02040503050406030204" charset="0"/>
                  <a:sym typeface="+mn-ea"/>
                </a:endParaRPr>
              </a:p>
              <a:p>
                <a:pPr algn="ctr"/>
                <a14:m>
                  <m:oMathPara xmlns:m="http://schemas.openxmlformats.org/officeDocument/2006/math">
                    <m:oMathParaPr>
                      <m:jc m:val="centerGroup"/>
                    </m:oMathParaPr>
                    <m:oMath xmlns:m="http://schemas.openxmlformats.org/officeDocument/2006/math">
                      <m:sSubSup>
                        <m:sSubSupPr>
                          <m:ctrlPr>
                            <a:rPr lang="zh-CN" altLang="en-US" i="1">
                              <a:solidFill>
                                <a:schemeClr val="tx1"/>
                              </a:solidFill>
                              <a:latin typeface="Cambria Math" panose="02040503050406030204" pitchFamily="18" charset="0"/>
                              <a:cs typeface="Cambria Math" panose="02040503050406030204" charset="0"/>
                            </a:rPr>
                          </m:ctrlPr>
                        </m:sSubSupPr>
                        <m:e>
                          <m:acc>
                            <m:accPr>
                              <m:chr m:val="̃"/>
                              <m:ctrlPr>
                                <a:rPr lang="zh-CN" altLang="en-US" i="1">
                                  <a:solidFill>
                                    <a:schemeClr val="tx1"/>
                                  </a:solidFill>
                                  <a:latin typeface="Cambria Math" panose="02040503050406030204" pitchFamily="18" charset="0"/>
                                  <a:cs typeface="Cambria Math" panose="02040503050406030204" charset="0"/>
                                </a:rPr>
                              </m:ctrlPr>
                            </m:accPr>
                            <m:e>
                              <m:r>
                                <a:rPr lang="en-US" altLang="zh-CN" i="1">
                                  <a:solidFill>
                                    <a:schemeClr val="tx1"/>
                                  </a:solidFill>
                                  <a:latin typeface="Cambria Math" panose="02040503050406030204" charset="0"/>
                                  <a:cs typeface="Cambria Math" panose="02040503050406030204" charset="0"/>
                                </a:rPr>
                                <m:t>𝑈</m:t>
                              </m:r>
                            </m:e>
                          </m:acc>
                        </m:e>
                        <m:sub>
                          <m:r>
                            <a:rPr lang="en-US" altLang="zh-CN" i="1">
                              <a:solidFill>
                                <a:schemeClr val="tx1"/>
                              </a:solidFill>
                              <a:latin typeface="Cambria Math" panose="02040503050406030204" charset="0"/>
                              <a:cs typeface="Cambria Math" panose="02040503050406030204" charset="0"/>
                            </a:rPr>
                            <m:t>𝑘</m:t>
                          </m:r>
                        </m:sub>
                        <m:sup>
                          <m:r>
                            <a:rPr lang="en-US" altLang="zh-CN" i="1">
                              <a:solidFill>
                                <a:schemeClr val="tx1"/>
                              </a:solidFill>
                              <a:latin typeface="Cambria Math" panose="02040503050406030204" charset="0"/>
                              <a:cs typeface="Cambria Math" panose="02040503050406030204" charset="0"/>
                            </a:rPr>
                            <m:t>𝐻</m:t>
                          </m:r>
                        </m:sup>
                      </m:sSubSup>
                      <m:sSub>
                        <m:sSubPr>
                          <m:ctrlPr>
                            <a:rPr lang="zh-CN" altLang="en-US"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𝐻</m:t>
                          </m:r>
                        </m:e>
                        <m:sub>
                          <m:r>
                            <a:rPr lang="en-US" altLang="zh-CN" i="1">
                              <a:solidFill>
                                <a:schemeClr val="tx1"/>
                              </a:solidFill>
                              <a:latin typeface="Cambria Math" panose="02040503050406030204" charset="0"/>
                              <a:cs typeface="Cambria Math" panose="02040503050406030204" charset="0"/>
                            </a:rPr>
                            <m:t>𝑘</m:t>
                          </m:r>
                        </m:sub>
                      </m:sSub>
                      <m:r>
                        <a:rPr lang="en-US" altLang="zh-CN" i="1">
                          <a:solidFill>
                            <a:schemeClr val="tx1"/>
                          </a:solidFill>
                          <a:latin typeface="Cambria Math" panose="02040503050406030204" charset="0"/>
                          <a:cs typeface="Cambria Math" panose="02040503050406030204" charset="0"/>
                        </a:rPr>
                        <m:t>=</m:t>
                      </m:r>
                      <m:d>
                        <m:dPr>
                          <m:begChr m:val="["/>
                          <m:endChr m:val="]"/>
                          <m:ctrlPr>
                            <a:rPr lang="en-US" altLang="zh-CN" i="1">
                              <a:solidFill>
                                <a:schemeClr val="tx1"/>
                              </a:solidFill>
                              <a:latin typeface="Cambria Math" panose="02040503050406030204" pitchFamily="18" charset="0"/>
                              <a:cs typeface="Cambria Math" panose="02040503050406030204" charset="0"/>
                            </a:rPr>
                          </m:ctrlPr>
                        </m:dPr>
                        <m:e>
                          <m:m>
                            <m:mPr>
                              <m:mcs>
                                <m:mc>
                                  <m:mcPr>
                                    <m:count m:val="1"/>
                                    <m:mcJc m:val="center"/>
                                  </m:mcPr>
                                </m:mc>
                              </m:mcs>
                              <m:ctrlPr>
                                <a:rPr lang="en-US" altLang="zh-CN" i="1">
                                  <a:solidFill>
                                    <a:schemeClr val="tx1"/>
                                  </a:solidFill>
                                  <a:latin typeface="Cambria Math" panose="02040503050406030204" pitchFamily="18" charset="0"/>
                                  <a:cs typeface="Cambria Math" panose="02040503050406030204" charset="0"/>
                                </a:rPr>
                              </m:ctrlPr>
                            </m:mPr>
                            <m:mr>
                              <m:e>
                                <m:acc>
                                  <m:accPr>
                                    <m:chr m:val="⃗"/>
                                    <m:ctrlPr>
                                      <a:rPr lang="en-US" altLang="zh-CN" i="1">
                                        <a:solidFill>
                                          <a:schemeClr val="tx1"/>
                                        </a:solidFill>
                                        <a:latin typeface="Cambria Math" panose="02040503050406030204" pitchFamily="18" charset="0"/>
                                        <a:cs typeface="Cambria Math" panose="02040503050406030204" charset="0"/>
                                      </a:rPr>
                                    </m:ctrlPr>
                                  </m:accPr>
                                  <m:e>
                                    <m:sSubSup>
                                      <m:sSubSupPr>
                                        <m:ctrlPr>
                                          <a:rPr lang="en-US" altLang="zh-CN" i="1">
                                            <a:solidFill>
                                              <a:schemeClr val="tx1"/>
                                            </a:solidFill>
                                            <a:latin typeface="Cambria Math" panose="02040503050406030204" pitchFamily="18"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𝑏</m:t>
                                        </m:r>
                                      </m:e>
                                      <m:sub>
                                        <m:r>
                                          <a:rPr lang="en-US" altLang="zh-CN" i="1">
                                            <a:solidFill>
                                              <a:schemeClr val="tx1"/>
                                            </a:solidFill>
                                            <a:latin typeface="Cambria Math" panose="02040503050406030204" charset="0"/>
                                            <a:cs typeface="Cambria Math" panose="02040503050406030204" charset="0"/>
                                          </a:rPr>
                                          <m:t>𝑘</m:t>
                                        </m:r>
                                      </m:sub>
                                      <m:sup>
                                        <m:r>
                                          <a:rPr lang="en-US" altLang="zh-CN" i="1">
                                            <a:solidFill>
                                              <a:schemeClr val="tx1"/>
                                            </a:solidFill>
                                            <a:latin typeface="Cambria Math" panose="02040503050406030204" charset="0"/>
                                            <a:cs typeface="Cambria Math" panose="02040503050406030204" charset="0"/>
                                          </a:rPr>
                                          <m:t>𝐻</m:t>
                                        </m:r>
                                      </m:sup>
                                    </m:sSubSup>
                                  </m:e>
                                </m:acc>
                              </m:e>
                            </m:mr>
                            <m:mr>
                              <m:e>
                                <m:sSub>
                                  <m:sSubPr>
                                    <m:ctrlPr>
                                      <a:rPr lang="en-US" altLang="zh-CN" i="1">
                                        <a:solidFill>
                                          <a:schemeClr val="tx1"/>
                                        </a:solidFill>
                                        <a:latin typeface="Cambria Math" panose="02040503050406030204" pitchFamily="18" charset="0"/>
                                        <a:cs typeface="Cambria Math" panose="02040503050406030204" charset="0"/>
                                      </a:rPr>
                                    </m:ctrlPr>
                                  </m:sSubPr>
                                  <m:e>
                                    <m:acc>
                                      <m:accPr>
                                        <m:chr m:val="̃"/>
                                        <m:ctrlPr>
                                          <a:rPr lang="en-US" altLang="zh-CN" i="1">
                                            <a:solidFill>
                                              <a:schemeClr val="tx1"/>
                                            </a:solidFill>
                                            <a:latin typeface="Cambria Math" panose="02040503050406030204" pitchFamily="18" charset="0"/>
                                            <a:cs typeface="Cambria Math" panose="02040503050406030204" charset="0"/>
                                          </a:rPr>
                                        </m:ctrlPr>
                                      </m:accPr>
                                      <m:e>
                                        <m:r>
                                          <a:rPr lang="en-US" altLang="zh-CN" i="1">
                                            <a:solidFill>
                                              <a:schemeClr val="tx1"/>
                                            </a:solidFill>
                                            <a:latin typeface="Cambria Math" panose="02040503050406030204" charset="0"/>
                                            <a:cs typeface="Cambria Math" panose="02040503050406030204" charset="0"/>
                                          </a:rPr>
                                          <m:t>𝐻</m:t>
                                        </m:r>
                                      </m:e>
                                    </m:acc>
                                  </m:e>
                                  <m:sub>
                                    <m:r>
                                      <a:rPr lang="en-US" altLang="zh-CN" i="1">
                                        <a:solidFill>
                                          <a:schemeClr val="tx1"/>
                                        </a:solidFill>
                                        <a:latin typeface="Cambria Math" panose="02040503050406030204" charset="0"/>
                                        <a:cs typeface="Cambria Math" panose="02040503050406030204" charset="0"/>
                                      </a:rPr>
                                      <m:t>𝑘</m:t>
                                    </m:r>
                                  </m:sub>
                                </m:sSub>
                              </m:e>
                            </m:mr>
                          </m:m>
                        </m:e>
                      </m:d>
                    </m:oMath>
                  </m:oMathPara>
                </a14:m>
                <a:endParaRPr lang="en-US" altLang="zh-CN" i="1">
                  <a:solidFill>
                    <a:schemeClr val="tx1"/>
                  </a:solidFill>
                  <a:latin typeface="Cambria Math" panose="02040503050406030204" charset="0"/>
                  <a:cs typeface="Cambria Math" panose="02040503050406030204" charset="0"/>
                </a:endParaRPr>
              </a:p>
              <a:p>
                <a:pPr algn="ctr"/>
                <a:r>
                  <a:rPr lang="zh-CN" altLang="en-US">
                    <a:solidFill>
                      <a:schemeClr val="tx1"/>
                    </a:solidFill>
                    <a:latin typeface="Cambria Math" panose="02040503050406030204" charset="0"/>
                    <a:cs typeface="Cambria Math" panose="02040503050406030204" charset="0"/>
                  </a:rPr>
                  <a:t>及</a:t>
                </a:r>
                <a14:m>
                  <m:oMath xmlns:m="http://schemas.openxmlformats.org/officeDocument/2006/math">
                    <m:sSubSup>
                      <m:sSubSupPr>
                        <m:ctrlPr>
                          <a:rPr lang="en-US" altLang="zh-CN" i="1">
                            <a:solidFill>
                              <a:schemeClr val="tx1"/>
                            </a:solidFill>
                            <a:latin typeface="Cambria Math" panose="02040503050406030204" pitchFamily="18"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𝑉</m:t>
                        </m:r>
                      </m:e>
                      <m:sub>
                        <m:r>
                          <a:rPr lang="en-US" altLang="zh-CN" i="1">
                            <a:solidFill>
                              <a:schemeClr val="tx1"/>
                            </a:solidFill>
                            <a:latin typeface="Cambria Math" panose="02040503050406030204" charset="0"/>
                            <a:cs typeface="Cambria Math" panose="02040503050406030204" charset="0"/>
                          </a:rPr>
                          <m:t>𝑘</m:t>
                        </m:r>
                      </m:sub>
                      <m:sup>
                        <m:r>
                          <a:rPr lang="en-US" altLang="zh-CN" i="1">
                            <a:solidFill>
                              <a:schemeClr val="tx1"/>
                            </a:solidFill>
                            <a:latin typeface="Cambria Math" panose="02040503050406030204" charset="0"/>
                            <a:cs typeface="Cambria Math" panose="02040503050406030204" charset="0"/>
                          </a:rPr>
                          <m:t>𝐻</m:t>
                        </m:r>
                      </m:sup>
                    </m:sSubSup>
                    <m:acc>
                      <m:accPr>
                        <m:chr m:val="⃗"/>
                        <m:ctrlPr>
                          <a:rPr lang="en-US" altLang="zh-CN" i="1">
                            <a:solidFill>
                              <a:schemeClr val="tx1"/>
                            </a:solidFill>
                            <a:latin typeface="Cambria Math" panose="02040503050406030204" pitchFamily="18" charset="0"/>
                            <a:cs typeface="Cambria Math" panose="02040503050406030204" charset="0"/>
                          </a:rPr>
                        </m:ctrlPr>
                      </m:accPr>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𝑏</m:t>
                            </m:r>
                          </m:e>
                          <m:sub>
                            <m:r>
                              <a:rPr lang="en-US" altLang="zh-CN" i="1">
                                <a:solidFill>
                                  <a:schemeClr val="tx1"/>
                                </a:solidFill>
                                <a:latin typeface="Cambria Math" panose="02040503050406030204" charset="0"/>
                                <a:cs typeface="Cambria Math" panose="02040503050406030204" charset="0"/>
                              </a:rPr>
                              <m:t>𝑘</m:t>
                            </m:r>
                          </m:sub>
                        </m:sSub>
                      </m:e>
                    </m:acc>
                    <m:r>
                      <a:rPr lang="en-US" altLang="zh-CN" i="1">
                        <a:solidFill>
                          <a:schemeClr val="tx1"/>
                        </a:solidFill>
                        <a:latin typeface="Cambria Math" panose="02040503050406030204" charset="0"/>
                        <a:cs typeface="Cambria Math" panose="02040503050406030204" charset="0"/>
                      </a:rPr>
                      <m:t>=</m:t>
                    </m:r>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𝛾</m:t>
                        </m:r>
                      </m:e>
                      <m:sub>
                        <m:r>
                          <a:rPr lang="en-US" altLang="zh-CN" i="1">
                            <a:solidFill>
                              <a:schemeClr val="tx1"/>
                            </a:solidFill>
                            <a:latin typeface="Cambria Math" panose="02040503050406030204" charset="0"/>
                            <a:cs typeface="Cambria Math" panose="02040503050406030204" charset="0"/>
                          </a:rPr>
                          <m:t>𝑘</m:t>
                        </m:r>
                        <m:r>
                          <a:rPr lang="en-US" altLang="zh-CN" i="1">
                            <a:solidFill>
                              <a:schemeClr val="tx1"/>
                            </a:solidFill>
                            <a:latin typeface="Cambria Math" panose="02040503050406030204" charset="0"/>
                            <a:cs typeface="Cambria Math" panose="02040503050406030204" charset="0"/>
                          </a:rPr>
                          <m:t>+1</m:t>
                        </m:r>
                      </m:sub>
                    </m:sSub>
                    <m:acc>
                      <m:accPr>
                        <m:chr m:val="⃗"/>
                        <m:ctrlPr>
                          <a:rPr lang="en-US" altLang="zh-CN" i="1">
                            <a:solidFill>
                              <a:schemeClr val="tx1"/>
                            </a:solidFill>
                            <a:latin typeface="Cambria Math" panose="02040503050406030204" pitchFamily="18" charset="0"/>
                            <a:cs typeface="Cambria Math" panose="02040503050406030204" charset="0"/>
                          </a:rPr>
                        </m:ctrlPr>
                      </m:accPr>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𝑒</m:t>
                            </m:r>
                          </m:e>
                          <m:sub>
                            <m:r>
                              <a:rPr lang="en-US" altLang="zh-CN" i="1">
                                <a:solidFill>
                                  <a:schemeClr val="tx1"/>
                                </a:solidFill>
                                <a:latin typeface="Cambria Math" panose="02040503050406030204" charset="0"/>
                                <a:cs typeface="Cambria Math" panose="02040503050406030204" charset="0"/>
                              </a:rPr>
                              <m:t>2</m:t>
                            </m:r>
                            <m:r>
                              <a:rPr lang="en-US" altLang="zh-CN" i="1">
                                <a:solidFill>
                                  <a:schemeClr val="tx1"/>
                                </a:solidFill>
                                <a:latin typeface="Cambria Math" panose="02040503050406030204" charset="0"/>
                                <a:cs typeface="Cambria Math" panose="02040503050406030204" charset="0"/>
                              </a:rPr>
                              <m:t>𝑘</m:t>
                            </m:r>
                          </m:sub>
                        </m:sSub>
                      </m:e>
                    </m:acc>
                    <m:r>
                      <a:rPr lang="zh-CN" altLang="en-US">
                        <a:solidFill>
                          <a:schemeClr val="tx1"/>
                        </a:solidFill>
                        <a:latin typeface="Cambria Math" panose="02040503050406030204" charset="0"/>
                        <a:cs typeface="Cambria Math" panose="02040503050406030204" charset="0"/>
                        <a:sym typeface="+mn-ea"/>
                      </a:rPr>
                      <m:t>，</m:t>
                    </m:r>
                    <m:r>
                      <a:rPr lang="en-US" altLang="zh-CN">
                        <a:solidFill>
                          <a:schemeClr val="tx1"/>
                        </a:solidFill>
                        <a:latin typeface="Cambria Math" panose="02040503050406030204" charset="0"/>
                        <a:cs typeface="Cambria Math" panose="02040503050406030204" charset="0"/>
                        <a:sym typeface="+mn-ea"/>
                      </a:rPr>
                      <m:t>(</m:t>
                    </m:r>
                    <m:acc>
                      <m:accPr>
                        <m:chr m:val="⃗"/>
                        <m:ctrlPr>
                          <a:rPr lang="en-US" altLang="zh-CN" i="1">
                            <a:solidFill>
                              <a:schemeClr val="tx1"/>
                            </a:solidFill>
                            <a:latin typeface="Cambria Math" panose="02040503050406030204" pitchFamily="18" charset="0"/>
                            <a:cs typeface="Cambria Math" panose="02040503050406030204" charset="0"/>
                          </a:rPr>
                        </m:ctrlPr>
                      </m:accPr>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𝑒</m:t>
                            </m:r>
                          </m:e>
                          <m:sub>
                            <m:r>
                              <a:rPr lang="en-US" altLang="zh-CN" i="1">
                                <a:solidFill>
                                  <a:schemeClr val="tx1"/>
                                </a:solidFill>
                                <a:latin typeface="Cambria Math" panose="02040503050406030204" charset="0"/>
                                <a:cs typeface="Cambria Math" panose="02040503050406030204" charset="0"/>
                              </a:rPr>
                              <m:t>2</m:t>
                            </m:r>
                            <m:r>
                              <a:rPr lang="en-US" altLang="zh-CN" i="1">
                                <a:solidFill>
                                  <a:schemeClr val="tx1"/>
                                </a:solidFill>
                                <a:latin typeface="Cambria Math" panose="02040503050406030204" charset="0"/>
                                <a:cs typeface="Cambria Math" panose="02040503050406030204" charset="0"/>
                              </a:rPr>
                              <m:t>𝑘</m:t>
                            </m:r>
                          </m:sub>
                        </m:sSub>
                      </m:e>
                    </m:acc>
                    <m:r>
                      <a:rPr lang="en-US" altLang="zh-CN" i="1">
                        <a:solidFill>
                          <a:schemeClr val="tx1"/>
                        </a:solidFill>
                        <a:latin typeface="Cambria Math" panose="02040503050406030204" charset="0"/>
                        <a:cs typeface="Cambria Math" panose="02040503050406030204" charset="0"/>
                      </a:rPr>
                      <m:t>∈</m:t>
                    </m:r>
                    <m:sSup>
                      <m:sSupPr>
                        <m:ctrlPr>
                          <a:rPr lang="en-US" altLang="zh-CN" i="1">
                            <a:solidFill>
                              <a:schemeClr val="tx1"/>
                            </a:solidFill>
                            <a:latin typeface="Cambria Math" panose="02040503050406030204" pitchFamily="18" charset="0"/>
                            <a:cs typeface="Cambria Math" panose="02040503050406030204" charset="0"/>
                          </a:rPr>
                        </m:ctrlPr>
                      </m:sSupPr>
                      <m:e>
                        <m:r>
                          <a:rPr lang="en-US" altLang="zh-CN" i="1">
                            <a:solidFill>
                              <a:schemeClr val="tx1"/>
                            </a:solidFill>
                            <a:latin typeface="Cambria Math" panose="02040503050406030204" charset="0"/>
                            <a:cs typeface="Cambria Math" panose="02040503050406030204" charset="0"/>
                          </a:rPr>
                          <m:t>ℝ</m:t>
                        </m:r>
                      </m:e>
                      <m:sup>
                        <m:r>
                          <a:rPr lang="en-US" altLang="zh-CN" i="1">
                            <a:solidFill>
                              <a:schemeClr val="tx1"/>
                            </a:solidFill>
                            <a:latin typeface="Cambria Math" panose="02040503050406030204" charset="0"/>
                            <a:cs typeface="Cambria Math" panose="02040503050406030204" charset="0"/>
                          </a:rPr>
                          <m:t>𝑛</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𝑘</m:t>
                        </m:r>
                      </m:sup>
                    </m:sSup>
                    <m:r>
                      <a:rPr lang="en-US" altLang="zh-CN">
                        <a:solidFill>
                          <a:schemeClr val="tx1"/>
                        </a:solidFill>
                        <a:latin typeface="Cambria Math" panose="02040503050406030204" charset="0"/>
                        <a:cs typeface="Cambria Math" panose="02040503050406030204" charset="0"/>
                        <a:sym typeface="+mn-ea"/>
                      </a:rPr>
                      <m:t>)</m:t>
                    </m:r>
                  </m:oMath>
                </a14:m>
                <a:endParaRPr lang="en-US" altLang="zh-CN">
                  <a:solidFill>
                    <a:schemeClr val="tx1"/>
                  </a:solidFill>
                  <a:latin typeface="Cambria Math" panose="02040503050406030204" charset="0"/>
                  <a:cs typeface="Cambria Math" panose="02040503050406030204" charset="0"/>
                  <a:sym typeface="+mn-ea"/>
                </a:endParaRPr>
              </a:p>
              <a:p>
                <a:pPr algn="ctr"/>
                <a14:m>
                  <m:oMathPara xmlns:m="http://schemas.openxmlformats.org/officeDocument/2006/math">
                    <m:oMathParaPr>
                      <m:jc m:val="centerGroup"/>
                    </m:oMathParaPr>
                    <m:oMath xmlns:m="http://schemas.openxmlformats.org/officeDocument/2006/math">
                      <m:sSub>
                        <m:sSubPr>
                          <m:ctrlPr>
                            <a:rPr lang="en-US" altLang="zh-CN" i="1">
                              <a:solidFill>
                                <a:schemeClr val="tx1"/>
                              </a:solidFill>
                              <a:latin typeface="Cambria Math" panose="02040503050406030204" pitchFamily="18" charset="0"/>
                              <a:cs typeface="Cambria Math" panose="02040503050406030204" charset="0"/>
                            </a:rPr>
                          </m:ctrlPr>
                        </m:sSubPr>
                        <m:e>
                          <m:acc>
                            <m:accPr>
                              <m:chr m:val="̃"/>
                              <m:ctrlPr>
                                <a:rPr lang="en-US" altLang="zh-CN" i="1">
                                  <a:solidFill>
                                    <a:schemeClr val="tx1"/>
                                  </a:solidFill>
                                  <a:latin typeface="Cambria Math" panose="02040503050406030204" pitchFamily="18" charset="0"/>
                                  <a:cs typeface="Cambria Math" panose="02040503050406030204" charset="0"/>
                                </a:rPr>
                              </m:ctrlPr>
                            </m:accPr>
                            <m:e>
                              <m:r>
                                <a:rPr lang="en-US" altLang="zh-CN" i="1">
                                  <a:solidFill>
                                    <a:schemeClr val="tx1"/>
                                  </a:solidFill>
                                  <a:latin typeface="Cambria Math" panose="02040503050406030204" charset="0"/>
                                  <a:cs typeface="Cambria Math" panose="02040503050406030204" charset="0"/>
                                </a:rPr>
                                <m:t>𝐻</m:t>
                              </m:r>
                            </m:e>
                          </m:acc>
                        </m:e>
                        <m:sub>
                          <m:r>
                            <a:rPr lang="en-US" altLang="zh-CN" i="1">
                              <a:solidFill>
                                <a:schemeClr val="tx1"/>
                              </a:solidFill>
                              <a:latin typeface="Cambria Math" panose="02040503050406030204" charset="0"/>
                              <a:cs typeface="Cambria Math" panose="02040503050406030204" charset="0"/>
                            </a:rPr>
                            <m:t>𝑘</m:t>
                          </m:r>
                        </m:sub>
                      </m:sSub>
                      <m:sSub>
                        <m:sSubPr>
                          <m:ctrlPr>
                            <a:rPr lang="en-US" altLang="zh-CN" i="1">
                              <a:solidFill>
                                <a:schemeClr val="tx1"/>
                              </a:solidFill>
                              <a:latin typeface="Cambria Math" panose="02040503050406030204" pitchFamily="18" charset="0"/>
                              <a:cs typeface="Cambria Math" panose="02040503050406030204" charset="0"/>
                            </a:rPr>
                          </m:ctrlPr>
                        </m:sSubPr>
                        <m:e>
                          <m:acc>
                            <m:accPr>
                              <m:chr m:val="̃"/>
                              <m:ctrlPr>
                                <a:rPr lang="en-US" altLang="zh-CN" i="1">
                                  <a:solidFill>
                                    <a:schemeClr val="tx1"/>
                                  </a:solidFill>
                                  <a:latin typeface="Cambria Math" panose="02040503050406030204" pitchFamily="18" charset="0"/>
                                  <a:cs typeface="Cambria Math" panose="02040503050406030204" charset="0"/>
                                </a:rPr>
                              </m:ctrlPr>
                            </m:accPr>
                            <m:e>
                              <m:r>
                                <a:rPr lang="en-US" altLang="zh-CN" i="1">
                                  <a:solidFill>
                                    <a:schemeClr val="tx1"/>
                                  </a:solidFill>
                                  <a:latin typeface="Cambria Math" panose="02040503050406030204" charset="0"/>
                                  <a:cs typeface="Cambria Math" panose="02040503050406030204" charset="0"/>
                                </a:rPr>
                                <m:t>𝑉</m:t>
                              </m:r>
                            </m:e>
                          </m:acc>
                        </m:e>
                        <m:sub>
                          <m:r>
                            <a:rPr lang="en-US" altLang="zh-CN" i="1">
                              <a:solidFill>
                                <a:schemeClr val="tx1"/>
                              </a:solidFill>
                              <a:latin typeface="Cambria Math" panose="02040503050406030204" charset="0"/>
                              <a:cs typeface="Cambria Math" panose="02040503050406030204" charset="0"/>
                            </a:rPr>
                            <m:t>𝑘</m:t>
                          </m:r>
                        </m:sub>
                      </m:sSub>
                      <m:r>
                        <a:rPr lang="en-US" altLang="zh-CN" i="1">
                          <a:solidFill>
                            <a:schemeClr val="tx1"/>
                          </a:solidFill>
                          <a:latin typeface="Cambria Math" panose="02040503050406030204" charset="0"/>
                          <a:cs typeface="Cambria Math" panose="02040503050406030204" charset="0"/>
                        </a:rPr>
                        <m:t>=</m:t>
                      </m:r>
                      <m:d>
                        <m:dPr>
                          <m:begChr m:val="["/>
                          <m:endChr m:val="]"/>
                          <m:ctrlPr>
                            <a:rPr lang="en-US" altLang="zh-CN" i="1">
                              <a:solidFill>
                                <a:schemeClr val="tx1"/>
                              </a:solidFill>
                              <a:latin typeface="Cambria Math" panose="02040503050406030204" pitchFamily="18" charset="0"/>
                              <a:cs typeface="Cambria Math" panose="02040503050406030204" charset="0"/>
                            </a:rPr>
                          </m:ctrlPr>
                        </m:dPr>
                        <m:e>
                          <m:m>
                            <m:mPr>
                              <m:mcs>
                                <m:mc>
                                  <m:mcPr>
                                    <m:count m:val="2"/>
                                    <m:mcJc m:val="center"/>
                                  </m:mcPr>
                                </m:mc>
                              </m:mcs>
                              <m:ctrlPr>
                                <a:rPr lang="en-US" altLang="zh-CN" i="1">
                                  <a:solidFill>
                                    <a:schemeClr val="tx1"/>
                                  </a:solidFill>
                                  <a:latin typeface="Cambria Math" panose="02040503050406030204" pitchFamily="18" charset="0"/>
                                  <a:cs typeface="Cambria Math" panose="02040503050406030204" charset="0"/>
                                </a:rPr>
                              </m:ctrlPr>
                            </m:mPr>
                            <m:mr>
                              <m:e>
                                <m:sSub>
                                  <m:sSubPr>
                                    <m:ctrlPr>
                                      <a:rPr lang="en-US" altLang="zh-CN" i="1">
                                        <a:solidFill>
                                          <a:schemeClr val="tx1"/>
                                        </a:solidFill>
                                        <a:latin typeface="Cambria Math" panose="02040503050406030204" pitchFamily="18" charset="0"/>
                                        <a:cs typeface="Cambria Math" panose="02040503050406030204" charset="0"/>
                                      </a:rPr>
                                    </m:ctrlPr>
                                  </m:sSubPr>
                                  <m:e>
                                    <m:acc>
                                      <m:accPr>
                                        <m:chr m:val="⃗"/>
                                        <m:ctrlPr>
                                          <a:rPr lang="en-US" altLang="zh-CN" i="1">
                                            <a:solidFill>
                                              <a:schemeClr val="tx1"/>
                                            </a:solidFill>
                                            <a:latin typeface="Cambria Math" panose="02040503050406030204" pitchFamily="18" charset="0"/>
                                            <a:cs typeface="Cambria Math" panose="02040503050406030204" charset="0"/>
                                          </a:rPr>
                                        </m:ctrlPr>
                                      </m:accPr>
                                      <m:e>
                                        <m:r>
                                          <a:rPr lang="en-US" altLang="zh-CN" i="1">
                                            <a:solidFill>
                                              <a:schemeClr val="tx1"/>
                                            </a:solidFill>
                                            <a:latin typeface="Cambria Math" panose="02040503050406030204" charset="0"/>
                                            <a:cs typeface="Cambria Math" panose="02040503050406030204" charset="0"/>
                                          </a:rPr>
                                          <m:t>h</m:t>
                                        </m:r>
                                      </m:e>
                                    </m:acc>
                                  </m:e>
                                  <m:sub>
                                    <m:r>
                                      <a:rPr lang="en-US" altLang="zh-CN" i="1">
                                        <a:solidFill>
                                          <a:schemeClr val="tx1"/>
                                        </a:solidFill>
                                        <a:latin typeface="Cambria Math" panose="02040503050406030204" charset="0"/>
                                        <a:cs typeface="Cambria Math" panose="02040503050406030204" charset="0"/>
                                      </a:rPr>
                                      <m:t>𝑘</m:t>
                                    </m:r>
                                    <m:r>
                                      <a:rPr lang="en-US" altLang="zh-CN" i="1">
                                        <a:solidFill>
                                          <a:schemeClr val="tx1"/>
                                        </a:solidFill>
                                        <a:latin typeface="Cambria Math" panose="02040503050406030204" charset="0"/>
                                        <a:cs typeface="Cambria Math" panose="02040503050406030204" charset="0"/>
                                      </a:rPr>
                                      <m:t>+1</m:t>
                                    </m:r>
                                  </m:sub>
                                </m:sSub>
                              </m:e>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𝐻</m:t>
                                    </m:r>
                                  </m:e>
                                  <m:sub>
                                    <m:r>
                                      <a:rPr lang="en-US" altLang="zh-CN" i="1">
                                        <a:solidFill>
                                          <a:schemeClr val="tx1"/>
                                        </a:solidFill>
                                        <a:latin typeface="Cambria Math" panose="02040503050406030204" charset="0"/>
                                        <a:cs typeface="Cambria Math" panose="02040503050406030204" charset="0"/>
                                      </a:rPr>
                                      <m:t>𝑘</m:t>
                                    </m:r>
                                    <m:r>
                                      <a:rPr lang="en-US" altLang="zh-CN" i="1">
                                        <a:solidFill>
                                          <a:schemeClr val="tx1"/>
                                        </a:solidFill>
                                        <a:latin typeface="Cambria Math" panose="02040503050406030204" charset="0"/>
                                        <a:cs typeface="Cambria Math" panose="02040503050406030204" charset="0"/>
                                      </a:rPr>
                                      <m:t>+1</m:t>
                                    </m:r>
                                  </m:sub>
                                </m:sSub>
                              </m:e>
                            </m:mr>
                          </m:m>
                        </m:e>
                      </m:d>
                    </m:oMath>
                  </m:oMathPara>
                </a14:m>
                <a:endParaRPr lang="zh-CN" altLang="en-US">
                  <a:solidFill>
                    <a:schemeClr val="tx1"/>
                  </a:solidFill>
                  <a:latin typeface="Cambria Math" panose="02040503050406030204" charset="0"/>
                  <a:cs typeface="Cambria Math" panose="02040503050406030204" charset="0"/>
                </a:endParaRPr>
              </a:p>
              <a:p>
                <a:pPr algn="ctr"/>
                <a:endParaRPr lang="zh-CN" altLang="en-US">
                  <a:solidFill>
                    <a:schemeClr val="tx1"/>
                  </a:solidFill>
                  <a:latin typeface="Cambria Math" panose="02040503050406030204" charset="0"/>
                  <a:cs typeface="Cambria Math" panose="02040503050406030204" charset="0"/>
                </a:endParaRPr>
              </a:p>
            </p:txBody>
          </p:sp>
        </mc:Choice>
        <mc:Fallback xmlns="">
          <p:sp>
            <p:nvSpPr>
              <p:cNvPr id="30" name="圆角矩形 29"/>
              <p:cNvSpPr>
                <a:spLocks noRot="1" noChangeAspect="1" noMove="1" noResize="1" noEditPoints="1" noAdjustHandles="1" noChangeArrowheads="1" noChangeShapeType="1" noTextEdit="1"/>
              </p:cNvSpPr>
              <p:nvPr>
                <p:custDataLst>
                  <p:tags r:id="rId20"/>
                </p:custDataLst>
              </p:nvPr>
            </p:nvSpPr>
            <p:spPr>
              <a:xfrm>
                <a:off x="7766685" y="4406265"/>
                <a:ext cx="4109085" cy="2309495"/>
              </a:xfrm>
              <a:prstGeom prst="roundRect">
                <a:avLst/>
              </a:prstGeom>
              <a:blipFill rotWithShape="1">
                <a:blip r:embed="rId21"/>
                <a:stretch>
                  <a:fillRect l="-155" t="-275" r="-155" b="-275"/>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cxnSp>
        <p:nvCxnSpPr>
          <p:cNvPr id="31" name="肘形连接符 30"/>
          <p:cNvCxnSpPr>
            <a:stCxn id="30" idx="1"/>
          </p:cNvCxnSpPr>
          <p:nvPr/>
        </p:nvCxnSpPr>
        <p:spPr>
          <a:xfrm rot="10800000">
            <a:off x="6101715" y="5053330"/>
            <a:ext cx="1664970" cy="507365"/>
          </a:xfrm>
          <a:prstGeom prst="bentConnector3">
            <a:avLst>
              <a:gd name="adj1" fmla="val 4996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3" name="肘形连接符 32"/>
          <p:cNvCxnSpPr>
            <a:endCxn id="2" idx="0"/>
          </p:cNvCxnSpPr>
          <p:nvPr/>
        </p:nvCxnSpPr>
        <p:spPr>
          <a:xfrm>
            <a:off x="6787515" y="2669540"/>
            <a:ext cx="3108960" cy="314960"/>
          </a:xfrm>
          <a:prstGeom prst="bent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低精度复矩阵</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SVD</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算法及仿真</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18" name="文本框 17"/>
          <p:cNvSpPr txBox="1"/>
          <p:nvPr/>
        </p:nvSpPr>
        <p:spPr>
          <a:xfrm>
            <a:off x="685165" y="946785"/>
            <a:ext cx="3850005" cy="368300"/>
          </a:xfrm>
          <a:prstGeom prst="rect">
            <a:avLst/>
          </a:prstGeom>
          <a:noFill/>
        </p:spPr>
        <p:txBody>
          <a:bodyPr wrap="square" rtlCol="0">
            <a:spAutoFit/>
          </a:bodyPr>
          <a:lstStyle/>
          <a:p>
            <a:r>
              <a:rPr lang="zh-CN" altLang="en-US"/>
              <a:t>（</a:t>
            </a:r>
            <a:r>
              <a:rPr lang="en-US" altLang="zh-CN"/>
              <a:t>3</a:t>
            </a:r>
            <a:r>
              <a:rPr lang="zh-CN" altLang="en-US"/>
              <a:t>）对实双对角矩阵的奇异值分解</a:t>
            </a:r>
            <a:endParaRPr lang="en-US" altLang="zh-CN"/>
          </a:p>
        </p:txBody>
      </p:sp>
      <mc:AlternateContent xmlns:mc="http://schemas.openxmlformats.org/markup-compatibility/2006" xmlns:a14="http://schemas.microsoft.com/office/drawing/2010/main">
        <mc:Choice Requires="a14">
          <p:sp>
            <p:nvSpPr>
              <p:cNvPr id="19" name="圆角矩形 18"/>
              <p:cNvSpPr/>
              <p:nvPr/>
            </p:nvSpPr>
            <p:spPr>
              <a:xfrm>
                <a:off x="4672330" y="1443355"/>
                <a:ext cx="3074035" cy="360680"/>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rPr>
                  <a:t>双对角矩阵</a:t>
                </a:r>
                <a14:m>
                  <m:oMath xmlns:m="http://schemas.openxmlformats.org/officeDocument/2006/math">
                    <m:r>
                      <a:rPr lang="en-US" altLang="zh-CN" i="1">
                        <a:solidFill>
                          <a:schemeClr val="tx1"/>
                        </a:solidFill>
                        <a:latin typeface="Cambria Math" panose="02040503050406030204" charset="0"/>
                        <a:cs typeface="Cambria Math" panose="02040503050406030204" charset="0"/>
                      </a:rPr>
                      <m:t>𝐵</m:t>
                    </m:r>
                    <m:r>
                      <a:rPr lang="en-US" altLang="zh-CN" i="1">
                        <a:solidFill>
                          <a:schemeClr val="tx1"/>
                        </a:solidFill>
                        <a:latin typeface="Cambria Math" panose="02040503050406030204" charset="0"/>
                        <a:cs typeface="Cambria Math" panose="02040503050406030204" charset="0"/>
                      </a:rPr>
                      <m:t>∈</m:t>
                    </m:r>
                    <m:sSup>
                      <m:sSupPr>
                        <m:ctrlPr>
                          <a:rPr lang="en-US" altLang="zh-CN" i="1">
                            <a:solidFill>
                              <a:schemeClr val="tx1"/>
                            </a:solidFill>
                            <a:latin typeface="Cambria Math" panose="02040503050406030204" pitchFamily="18" charset="0"/>
                            <a:cs typeface="Cambria Math" panose="02040503050406030204" charset="0"/>
                          </a:rPr>
                        </m:ctrlPr>
                      </m:sSupPr>
                      <m:e>
                        <m:r>
                          <a:rPr lang="en-US" altLang="zh-CN" i="1">
                            <a:solidFill>
                              <a:schemeClr val="tx1"/>
                            </a:solidFill>
                            <a:latin typeface="Cambria Math" panose="02040503050406030204" charset="0"/>
                            <a:cs typeface="Cambria Math" panose="02040503050406030204" charset="0"/>
                          </a:rPr>
                          <m:t>ℝ</m:t>
                        </m:r>
                      </m:e>
                      <m:sup>
                        <m:r>
                          <a:rPr lang="en-US" altLang="zh-CN" i="1">
                            <a:solidFill>
                              <a:schemeClr val="tx1"/>
                            </a:solidFill>
                            <a:latin typeface="Cambria Math" panose="02040503050406030204" charset="0"/>
                            <a:cs typeface="Cambria Math" panose="02040503050406030204" charset="0"/>
                          </a:rPr>
                          <m:t>𝑛</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𝑛</m:t>
                        </m:r>
                      </m:sup>
                    </m:sSup>
                  </m:oMath>
                </a14:m>
                <a:endParaRPr lang="en-US" altLang="zh-CN" i="1">
                  <a:solidFill>
                    <a:schemeClr val="tx1"/>
                  </a:solidFill>
                  <a:latin typeface="Cambria Math" panose="02040503050406030204" charset="0"/>
                  <a:cs typeface="Cambria Math" panose="02040503050406030204" charset="0"/>
                </a:endParaRPr>
              </a:p>
            </p:txBody>
          </p:sp>
        </mc:Choice>
        <mc:Fallback xmlns="">
          <p:sp>
            <p:nvSpPr>
              <p:cNvPr id="19" name="圆角矩形 18"/>
              <p:cNvSpPr>
                <a:spLocks noRot="1" noChangeAspect="1" noMove="1" noResize="1" noEditPoints="1" noAdjustHandles="1" noChangeArrowheads="1" noChangeShapeType="1" noTextEdit="1"/>
              </p:cNvSpPr>
              <p:nvPr/>
            </p:nvSpPr>
            <p:spPr>
              <a:xfrm>
                <a:off x="4672330" y="1443355"/>
                <a:ext cx="3074035" cy="360680"/>
              </a:xfrm>
              <a:prstGeom prst="roundRect">
                <a:avLst/>
              </a:prstGeom>
              <a:blipFill rotWithShape="1">
                <a:blip r:embed="rId17"/>
                <a:stretch>
                  <a:fillRect l="-207" t="-1761" r="-207" b="-1761"/>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圆角矩形 1"/>
              <p:cNvSpPr/>
              <p:nvPr>
                <p:custDataLst>
                  <p:tags r:id="rId1"/>
                </p:custDataLst>
              </p:nvPr>
            </p:nvSpPr>
            <p:spPr>
              <a:xfrm>
                <a:off x="4672330" y="2073275"/>
                <a:ext cx="3074035" cy="411480"/>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rPr>
                  <a:t>初始化：</a:t>
                </a:r>
                <a14:m>
                  <m:oMath xmlns:m="http://schemas.openxmlformats.org/officeDocument/2006/math">
                    <m:r>
                      <a:rPr lang="en-US" altLang="zh-CN" i="1">
                        <a:solidFill>
                          <a:schemeClr val="tx1"/>
                        </a:solidFill>
                        <a:latin typeface="Cambria Math" panose="02040503050406030204" charset="0"/>
                        <a:cs typeface="Cambria Math" panose="02040503050406030204" charset="0"/>
                      </a:rPr>
                      <m:t>𝑘</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𝑛</m:t>
                    </m:r>
                  </m:oMath>
                </a14:m>
                <a:endParaRPr lang="en-US">
                  <a:solidFill>
                    <a:schemeClr val="tx1"/>
                  </a:solidFill>
                  <a:latin typeface="Cambria Math" panose="02040503050406030204" charset="0"/>
                  <a:cs typeface="Cambria Math" panose="02040503050406030204" charset="0"/>
                </a:endParaRPr>
              </a:p>
            </p:txBody>
          </p:sp>
        </mc:Choice>
        <mc:Fallback xmlns="">
          <p:sp>
            <p:nvSpPr>
              <p:cNvPr id="2" name="圆角矩形 1"/>
              <p:cNvSpPr>
                <a:spLocks noRot="1" noChangeAspect="1" noMove="1" noResize="1" noEditPoints="1" noAdjustHandles="1" noChangeArrowheads="1" noChangeShapeType="1" noTextEdit="1"/>
              </p:cNvSpPr>
              <p:nvPr>
                <p:custDataLst>
                  <p:tags r:id="rId18"/>
                </p:custDataLst>
              </p:nvPr>
            </p:nvSpPr>
            <p:spPr>
              <a:xfrm>
                <a:off x="4672330" y="2073275"/>
                <a:ext cx="3074035" cy="411480"/>
              </a:xfrm>
              <a:prstGeom prst="roundRect">
                <a:avLst/>
              </a:prstGeom>
              <a:blipFill rotWithShape="1">
                <a:blip r:embed="rId19"/>
                <a:stretch>
                  <a:fillRect l="-207" t="-1543" r="-207" b="-1543"/>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圆角矩形 3"/>
              <p:cNvSpPr/>
              <p:nvPr>
                <p:custDataLst>
                  <p:tags r:id="rId2"/>
                </p:custDataLst>
              </p:nvPr>
            </p:nvSpPr>
            <p:spPr>
              <a:xfrm>
                <a:off x="8625840" y="909320"/>
                <a:ext cx="3074035" cy="1428750"/>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charset="0"/>
                          <a:cs typeface="Cambria Math" panose="02040503050406030204" charset="0"/>
                        </a:rPr>
                        <m:t>𝐵</m:t>
                      </m:r>
                      <m:r>
                        <a:rPr lang="en-US" altLang="zh-CN" i="1">
                          <a:solidFill>
                            <a:schemeClr val="tx1"/>
                          </a:solidFill>
                          <a:latin typeface="Cambria Math" panose="02040503050406030204" charset="0"/>
                          <a:cs typeface="Cambria Math" panose="02040503050406030204" charset="0"/>
                        </a:rPr>
                        <m:t>=</m:t>
                      </m:r>
                      <m:d>
                        <m:dPr>
                          <m:begChr m:val="["/>
                          <m:endChr m:val="]"/>
                          <m:ctrlPr>
                            <a:rPr lang="en-US" altLang="zh-CN" i="1">
                              <a:solidFill>
                                <a:schemeClr val="tx1"/>
                              </a:solidFill>
                              <a:latin typeface="Cambria Math" panose="02040503050406030204" pitchFamily="18" charset="0"/>
                              <a:cs typeface="Cambria Math" panose="02040503050406030204" charset="0"/>
                            </a:rPr>
                          </m:ctrlPr>
                        </m:dPr>
                        <m:e>
                          <m:m>
                            <m:mPr>
                              <m:mcs>
                                <m:mc>
                                  <m:mcPr>
                                    <m:count m:val="5"/>
                                    <m:mcJc m:val="center"/>
                                  </m:mcPr>
                                </m:mc>
                              </m:mcs>
                              <m:ctrlPr>
                                <a:rPr lang="en-US" altLang="zh-CN" i="1">
                                  <a:solidFill>
                                    <a:schemeClr val="tx1"/>
                                  </a:solidFill>
                                  <a:latin typeface="Cambria Math" panose="02040503050406030204" pitchFamily="18" charset="0"/>
                                  <a:cs typeface="Cambria Math" panose="02040503050406030204" charset="0"/>
                                </a:rPr>
                              </m:ctrlPr>
                            </m:mPr>
                            <m:mr>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𝛿</m:t>
                                    </m:r>
                                  </m:e>
                                  <m:sub>
                                    <m:r>
                                      <a:rPr lang="en-US" altLang="zh-CN" i="1">
                                        <a:solidFill>
                                          <a:schemeClr val="tx1"/>
                                        </a:solidFill>
                                        <a:latin typeface="Cambria Math" panose="02040503050406030204" charset="0"/>
                                        <a:cs typeface="Cambria Math" panose="02040503050406030204" charset="0"/>
                                      </a:rPr>
                                      <m:t>1</m:t>
                                    </m:r>
                                  </m:sub>
                                </m:sSub>
                              </m:e>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𝛾</m:t>
                                    </m:r>
                                  </m:e>
                                  <m:sub>
                                    <m:r>
                                      <a:rPr lang="en-US" altLang="zh-CN" i="1">
                                        <a:solidFill>
                                          <a:schemeClr val="tx1"/>
                                        </a:solidFill>
                                        <a:latin typeface="Cambria Math" panose="02040503050406030204" charset="0"/>
                                        <a:cs typeface="Cambria Math" panose="02040503050406030204" charset="0"/>
                                      </a:rPr>
                                      <m:t>2</m:t>
                                    </m:r>
                                  </m:sub>
                                </m:sSub>
                              </m:e>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0</m:t>
                                </m:r>
                              </m:e>
                            </m:mr>
                            <m:mr>
                              <m:e>
                                <m:r>
                                  <a:rPr lang="en-US" altLang="zh-CN" i="1">
                                    <a:solidFill>
                                      <a:schemeClr val="tx1"/>
                                    </a:solidFill>
                                    <a:latin typeface="Cambria Math" panose="02040503050406030204" charset="0"/>
                                    <a:cs typeface="Cambria Math" panose="02040503050406030204" charset="0"/>
                                  </a:rPr>
                                  <m:t>0</m:t>
                                </m:r>
                              </m:e>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𝛿</m:t>
                                    </m:r>
                                  </m:e>
                                  <m:sub>
                                    <m:r>
                                      <a:rPr lang="en-US" altLang="zh-CN" i="1">
                                        <a:solidFill>
                                          <a:schemeClr val="tx1"/>
                                        </a:solidFill>
                                        <a:latin typeface="Cambria Math" panose="02040503050406030204" charset="0"/>
                                        <a:cs typeface="Cambria Math" panose="02040503050406030204" charset="0"/>
                                      </a:rPr>
                                      <m:t>2</m:t>
                                    </m:r>
                                  </m:sub>
                                </m:sSub>
                              </m:e>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𝛾</m:t>
                                    </m:r>
                                  </m:e>
                                  <m:sub>
                                    <m:r>
                                      <a:rPr lang="en-US" altLang="zh-CN" i="1">
                                        <a:solidFill>
                                          <a:schemeClr val="tx1"/>
                                        </a:solidFill>
                                        <a:latin typeface="Cambria Math" panose="02040503050406030204" charset="0"/>
                                        <a:cs typeface="Cambria Math" panose="02040503050406030204" charset="0"/>
                                      </a:rPr>
                                      <m:t>3</m:t>
                                    </m:r>
                                  </m:sub>
                                </m:sSub>
                              </m:e>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0</m:t>
                                </m:r>
                              </m:e>
                            </m:mr>
                            <m:mr>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m:t>
                                </m:r>
                              </m:e>
                              <m:e>
                                <m:r>
                                  <a:rPr lang="en-US" altLang="zh-CN" i="1">
                                    <a:solidFill>
                                      <a:schemeClr val="tx1"/>
                                    </a:solidFill>
                                    <a:latin typeface="Cambria Math" panose="02040503050406030204" charset="0"/>
                                    <a:cs typeface="Cambria Math" panose="02040503050406030204" charset="0"/>
                                  </a:rPr>
                                  <m:t>⋱</m:t>
                                </m:r>
                              </m:e>
                              <m:e>
                                <m:r>
                                  <a:rPr lang="en-US" altLang="zh-CN" i="1">
                                    <a:solidFill>
                                      <a:schemeClr val="tx1"/>
                                    </a:solidFill>
                                    <a:latin typeface="Cambria Math" panose="02040503050406030204" charset="0"/>
                                    <a:cs typeface="Cambria Math" panose="02040503050406030204" charset="0"/>
                                  </a:rPr>
                                  <m:t>0</m:t>
                                </m:r>
                              </m:e>
                            </m:mr>
                            <m:mr>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m:t>
                                </m:r>
                              </m:e>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𝛾</m:t>
                                    </m:r>
                                  </m:e>
                                  <m:sub>
                                    <m:r>
                                      <a:rPr lang="en-US" altLang="zh-CN" i="1">
                                        <a:solidFill>
                                          <a:schemeClr val="tx1"/>
                                        </a:solidFill>
                                        <a:latin typeface="Cambria Math" panose="02040503050406030204" charset="0"/>
                                        <a:cs typeface="Cambria Math" panose="02040503050406030204" charset="0"/>
                                      </a:rPr>
                                      <m:t>𝑛</m:t>
                                    </m:r>
                                  </m:sub>
                                </m:sSub>
                              </m:e>
                            </m:mr>
                            <m:mr>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0</m:t>
                                </m:r>
                              </m:e>
                              <m:e>
                                <m:r>
                                  <a:rPr lang="en-US" altLang="zh-CN" i="1">
                                    <a:solidFill>
                                      <a:schemeClr val="tx1"/>
                                    </a:solidFill>
                                    <a:latin typeface="Cambria Math" panose="02040503050406030204" charset="0"/>
                                    <a:cs typeface="Cambria Math" panose="02040503050406030204" charset="0"/>
                                  </a:rPr>
                                  <m:t>0</m:t>
                                </m:r>
                              </m:e>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𝛿</m:t>
                                    </m:r>
                                  </m:e>
                                  <m:sub>
                                    <m:r>
                                      <a:rPr lang="en-US" altLang="zh-CN" i="1">
                                        <a:solidFill>
                                          <a:schemeClr val="tx1"/>
                                        </a:solidFill>
                                        <a:latin typeface="Cambria Math" panose="02040503050406030204" charset="0"/>
                                        <a:cs typeface="Cambria Math" panose="02040503050406030204" charset="0"/>
                                      </a:rPr>
                                      <m:t>𝑛</m:t>
                                    </m:r>
                                  </m:sub>
                                </m:sSub>
                              </m:e>
                            </m:mr>
                          </m:m>
                        </m:e>
                      </m:d>
                    </m:oMath>
                  </m:oMathPara>
                </a14:m>
                <a:endParaRPr lang="en-US" altLang="zh-CN" i="1">
                  <a:solidFill>
                    <a:schemeClr val="tx1"/>
                  </a:solidFill>
                  <a:latin typeface="Cambria Math" panose="02040503050406030204" charset="0"/>
                  <a:cs typeface="Cambria Math" panose="02040503050406030204" charset="0"/>
                </a:endParaRPr>
              </a:p>
            </p:txBody>
          </p:sp>
        </mc:Choice>
        <mc:Fallback xmlns="">
          <p:sp>
            <p:nvSpPr>
              <p:cNvPr id="4" name="圆角矩形 3"/>
              <p:cNvSpPr>
                <a:spLocks noRot="1" noChangeAspect="1" noMove="1" noResize="1" noEditPoints="1" noAdjustHandles="1" noChangeArrowheads="1" noChangeShapeType="1" noTextEdit="1"/>
              </p:cNvSpPr>
              <p:nvPr>
                <p:custDataLst>
                  <p:tags r:id="rId20"/>
                </p:custDataLst>
              </p:nvPr>
            </p:nvSpPr>
            <p:spPr>
              <a:xfrm>
                <a:off x="8625840" y="909320"/>
                <a:ext cx="3074035" cy="1428750"/>
              </a:xfrm>
              <a:prstGeom prst="roundRect">
                <a:avLst/>
              </a:prstGeom>
              <a:blipFill rotWithShape="1">
                <a:blip r:embed="rId21"/>
                <a:stretch>
                  <a:fillRect l="-207" t="-444" r="-207" b="-444"/>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cxnSp>
        <p:nvCxnSpPr>
          <p:cNvPr id="7" name="肘形连接符 6"/>
          <p:cNvCxnSpPr>
            <a:stCxn id="4" idx="1"/>
          </p:cNvCxnSpPr>
          <p:nvPr/>
        </p:nvCxnSpPr>
        <p:spPr>
          <a:xfrm rot="10800000" flipV="1">
            <a:off x="7744460" y="1623060"/>
            <a:ext cx="880745" cy="3175"/>
          </a:xfrm>
          <a:prstGeom prst="bentConnector3">
            <a:avLst>
              <a:gd name="adj1" fmla="val 49964"/>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a:stCxn id="19" idx="2"/>
            <a:endCxn id="2" idx="0"/>
          </p:cNvCxnSpPr>
          <p:nvPr/>
        </p:nvCxnSpPr>
        <p:spPr>
          <a:xfrm>
            <a:off x="6209665" y="1804035"/>
            <a:ext cx="0" cy="26924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9" name="圆角矩形 8"/>
              <p:cNvSpPr/>
              <p:nvPr>
                <p:custDataLst>
                  <p:tags r:id="rId3"/>
                </p:custDataLst>
              </p:nvPr>
            </p:nvSpPr>
            <p:spPr>
              <a:xfrm>
                <a:off x="636270" y="1442720"/>
                <a:ext cx="3074035" cy="958215"/>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latin typeface="Cambria Math" panose="02040503050406030204" charset="0"/>
                    <a:cs typeface="Cambria Math" panose="02040503050406030204" charset="0"/>
                  </a:rPr>
                  <a:t>将所有满足</a:t>
                </a:r>
                <a14:m>
                  <m:oMath xmlns:m="http://schemas.openxmlformats.org/officeDocument/2006/math">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𝛾</m:t>
                        </m:r>
                      </m:e>
                      <m:sub>
                        <m:r>
                          <a:rPr lang="en-US" altLang="zh-CN" i="1">
                            <a:solidFill>
                              <a:schemeClr val="tx1"/>
                            </a:solidFill>
                            <a:latin typeface="Cambria Math" panose="02040503050406030204" charset="0"/>
                            <a:cs typeface="Cambria Math" panose="02040503050406030204" charset="0"/>
                          </a:rPr>
                          <m:t>𝑗</m:t>
                        </m:r>
                      </m:sub>
                    </m:sSub>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𝜀</m:t>
                    </m:r>
                    <m:r>
                      <a:rPr lang="en-US" altLang="zh-CN" i="1">
                        <a:solidFill>
                          <a:schemeClr val="tx1"/>
                        </a:solidFill>
                        <a:latin typeface="Cambria Math" panose="02040503050406030204" charset="0"/>
                        <a:cs typeface="Cambria Math" panose="02040503050406030204" charset="0"/>
                      </a:rPr>
                      <m:t>（</m:t>
                    </m:r>
                    <m:d>
                      <m:dPr>
                        <m:begChr m:val="|"/>
                        <m:endChr m:val="|"/>
                        <m:ctrlPr>
                          <a:rPr lang="en-US" altLang="zh-CN" i="1">
                            <a:solidFill>
                              <a:schemeClr val="tx1"/>
                            </a:solidFill>
                            <a:latin typeface="Cambria Math" panose="02040503050406030204" pitchFamily="18" charset="0"/>
                            <a:cs typeface="Cambria Math" panose="02040503050406030204" charset="0"/>
                          </a:rPr>
                        </m:ctrlPr>
                      </m:dPr>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𝛿</m:t>
                            </m:r>
                          </m:e>
                          <m:sub>
                            <m:r>
                              <a:rPr lang="en-US" altLang="zh-CN" i="1">
                                <a:solidFill>
                                  <a:schemeClr val="tx1"/>
                                </a:solidFill>
                                <a:latin typeface="Cambria Math" panose="02040503050406030204" charset="0"/>
                                <a:cs typeface="Cambria Math" panose="02040503050406030204" charset="0"/>
                              </a:rPr>
                              <m:t>𝑗</m:t>
                            </m:r>
                          </m:sub>
                        </m:sSub>
                      </m:e>
                    </m:d>
                    <m:r>
                      <a:rPr lang="en-US" altLang="zh-CN" i="1">
                        <a:solidFill>
                          <a:schemeClr val="tx1"/>
                        </a:solidFill>
                        <a:latin typeface="Cambria Math" panose="02040503050406030204" charset="0"/>
                        <a:cs typeface="Cambria Math" panose="02040503050406030204" charset="0"/>
                      </a:rPr>
                      <m:t>+</m:t>
                    </m:r>
                    <m:d>
                      <m:dPr>
                        <m:begChr m:val="|"/>
                        <m:endChr m:val="|"/>
                        <m:ctrlPr>
                          <a:rPr lang="en-US" altLang="zh-CN" i="1">
                            <a:solidFill>
                              <a:schemeClr val="tx1"/>
                            </a:solidFill>
                            <a:latin typeface="Cambria Math" panose="02040503050406030204" pitchFamily="18" charset="0"/>
                            <a:cs typeface="Cambria Math" panose="02040503050406030204" charset="0"/>
                          </a:rPr>
                        </m:ctrlPr>
                      </m:dPr>
                      <m:e>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𝛿</m:t>
                            </m:r>
                          </m:e>
                          <m:sub>
                            <m:r>
                              <a:rPr lang="en-US" altLang="zh-CN" i="1">
                                <a:solidFill>
                                  <a:schemeClr val="tx1"/>
                                </a:solidFill>
                                <a:latin typeface="Cambria Math" panose="02040503050406030204" charset="0"/>
                                <a:cs typeface="Cambria Math" panose="02040503050406030204" charset="0"/>
                              </a:rPr>
                              <m:t>𝑗</m:t>
                            </m:r>
                            <m:r>
                              <a:rPr lang="en-US" altLang="zh-CN" i="1">
                                <a:solidFill>
                                  <a:schemeClr val="tx1"/>
                                </a:solidFill>
                                <a:latin typeface="Cambria Math" panose="02040503050406030204" charset="0"/>
                                <a:cs typeface="Cambria Math" panose="02040503050406030204" charset="0"/>
                              </a:rPr>
                              <m:t>−1</m:t>
                            </m:r>
                          </m:sub>
                        </m:sSub>
                      </m:e>
                    </m:d>
                    <m:r>
                      <a:rPr lang="en-US" altLang="zh-CN" i="1">
                        <a:solidFill>
                          <a:schemeClr val="tx1"/>
                        </a:solidFill>
                        <a:latin typeface="Cambria Math" panose="02040503050406030204" charset="0"/>
                        <a:cs typeface="Cambria Math" panose="02040503050406030204" charset="0"/>
                      </a:rPr>
                      <m:t>）</m:t>
                    </m:r>
                  </m:oMath>
                </a14:m>
                <a:r>
                  <a:rPr lang="zh-CN" altLang="en-US">
                    <a:solidFill>
                      <a:schemeClr val="tx1"/>
                    </a:solidFill>
                    <a:latin typeface="Cambria Math" panose="02040503050406030204" charset="0"/>
                    <a:cs typeface="Cambria Math" panose="02040503050406030204" charset="0"/>
                  </a:rPr>
                  <a:t>的</a:t>
                </a:r>
                <a14:m>
                  <m:oMath xmlns:m="http://schemas.openxmlformats.org/officeDocument/2006/math">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𝛾</m:t>
                        </m:r>
                      </m:e>
                      <m:sub>
                        <m:r>
                          <a:rPr lang="en-US" altLang="zh-CN" i="1">
                            <a:solidFill>
                              <a:schemeClr val="tx1"/>
                            </a:solidFill>
                            <a:latin typeface="Cambria Math" panose="02040503050406030204" charset="0"/>
                            <a:cs typeface="Cambria Math" panose="02040503050406030204" charset="0"/>
                          </a:rPr>
                          <m:t>𝑗</m:t>
                        </m:r>
                      </m:sub>
                    </m:sSub>
                  </m:oMath>
                </a14:m>
                <a:r>
                  <a:rPr lang="zh-CN" altLang="en-US">
                    <a:solidFill>
                      <a:schemeClr val="tx1"/>
                    </a:solidFill>
                    <a:latin typeface="Cambria Math" panose="02040503050406030204" charset="0"/>
                    <a:cs typeface="Cambria Math" panose="02040503050406030204" charset="0"/>
                  </a:rPr>
                  <a:t>置零，</a:t>
                </a:r>
                <a14:m>
                  <m:oMath xmlns:m="http://schemas.openxmlformats.org/officeDocument/2006/math">
                    <m:r>
                      <a:rPr lang="en-US" altLang="zh-CN" i="1">
                        <a:solidFill>
                          <a:schemeClr val="tx1"/>
                        </a:solidFill>
                        <a:latin typeface="Cambria Math" panose="02040503050406030204" charset="0"/>
                        <a:cs typeface="Cambria Math" panose="02040503050406030204" charset="0"/>
                      </a:rPr>
                      <m:t>𝜀</m:t>
                    </m:r>
                  </m:oMath>
                </a14:m>
                <a:r>
                  <a:rPr lang="zh-CN" altLang="en-US">
                    <a:solidFill>
                      <a:schemeClr val="tx1"/>
                    </a:solidFill>
                    <a:latin typeface="Cambria Math" panose="02040503050406030204" charset="0"/>
                    <a:cs typeface="Cambria Math" panose="02040503050406030204" charset="0"/>
                  </a:rPr>
                  <a:t>为人为设定的容忍精度</a:t>
                </a:r>
                <a:endParaRPr lang="en-US" altLang="zh-CN">
                  <a:solidFill>
                    <a:schemeClr val="tx1"/>
                  </a:solidFill>
                  <a:latin typeface="Cambria Math" panose="02040503050406030204" charset="0"/>
                  <a:cs typeface="Cambria Math" panose="02040503050406030204" charset="0"/>
                </a:endParaRPr>
              </a:p>
            </p:txBody>
          </p:sp>
        </mc:Choice>
        <mc:Fallback xmlns="">
          <p:sp>
            <p:nvSpPr>
              <p:cNvPr id="9" name="圆角矩形 8"/>
              <p:cNvSpPr>
                <a:spLocks noRot="1" noChangeAspect="1" noMove="1" noResize="1" noEditPoints="1" noAdjustHandles="1" noChangeArrowheads="1" noChangeShapeType="1" noTextEdit="1"/>
              </p:cNvSpPr>
              <p:nvPr>
                <p:custDataLst>
                  <p:tags r:id="rId22"/>
                </p:custDataLst>
              </p:nvPr>
            </p:nvSpPr>
            <p:spPr>
              <a:xfrm>
                <a:off x="636270" y="1442720"/>
                <a:ext cx="3074035" cy="958215"/>
              </a:xfrm>
              <a:prstGeom prst="roundRect">
                <a:avLst/>
              </a:prstGeom>
              <a:blipFill rotWithShape="1">
                <a:blip r:embed="rId23"/>
                <a:stretch>
                  <a:fillRect l="-207" t="-663" r="-207" b="-663"/>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cxnSp>
        <p:nvCxnSpPr>
          <p:cNvPr id="10" name="直接箭头连接符 9"/>
          <p:cNvCxnSpPr>
            <a:stCxn id="9" idx="3"/>
          </p:cNvCxnSpPr>
          <p:nvPr/>
        </p:nvCxnSpPr>
        <p:spPr>
          <a:xfrm>
            <a:off x="3710305" y="1922145"/>
            <a:ext cx="2511425" cy="381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11" name="圆角矩形 10"/>
              <p:cNvSpPr/>
              <p:nvPr>
                <p:custDataLst>
                  <p:tags r:id="rId4"/>
                </p:custDataLst>
              </p:nvPr>
            </p:nvSpPr>
            <p:spPr>
              <a:xfrm>
                <a:off x="3380740" y="3480435"/>
                <a:ext cx="5671185" cy="822960"/>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solidFill>
                      <a:schemeClr val="tx1"/>
                    </a:solidFill>
                  </a:rPr>
                  <a:t>使用带位移的</a:t>
                </a:r>
                <a:r>
                  <a:rPr lang="en-US" altLang="zh-CN">
                    <a:solidFill>
                      <a:schemeClr val="tx1"/>
                    </a:solidFill>
                  </a:rPr>
                  <a:t>QR</a:t>
                </a:r>
                <a:r>
                  <a:rPr lang="zh-CN" altLang="en-US">
                    <a:solidFill>
                      <a:schemeClr val="tx1"/>
                    </a:solidFill>
                  </a:rPr>
                  <a:t>迭代算法将</a:t>
                </a:r>
                <a14:m>
                  <m:oMath xmlns:m="http://schemas.openxmlformats.org/officeDocument/2006/math">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𝛾</m:t>
                        </m:r>
                      </m:e>
                      <m:sub>
                        <m:r>
                          <a:rPr lang="en-US" altLang="zh-CN" i="1">
                            <a:solidFill>
                              <a:schemeClr val="tx1"/>
                            </a:solidFill>
                            <a:latin typeface="Cambria Math" panose="02040503050406030204" charset="0"/>
                            <a:cs typeface="Cambria Math" panose="02040503050406030204" charset="0"/>
                          </a:rPr>
                          <m:t>𝑘</m:t>
                        </m:r>
                      </m:sub>
                    </m:sSub>
                  </m:oMath>
                </a14:m>
                <a:r>
                  <a:rPr lang="zh-CN" altLang="en-US">
                    <a:solidFill>
                      <a:schemeClr val="tx1"/>
                    </a:solidFill>
                    <a:latin typeface="Cambria Math" panose="02040503050406030204" charset="0"/>
                    <a:cs typeface="Cambria Math" panose="02040503050406030204" charset="0"/>
                  </a:rPr>
                  <a:t>置零，更新矩阵</a:t>
                </a:r>
                <a14:m>
                  <m:oMath xmlns:m="http://schemas.openxmlformats.org/officeDocument/2006/math">
                    <m:r>
                      <a:rPr lang="en-US" altLang="zh-CN" i="1">
                        <a:solidFill>
                          <a:schemeClr val="tx1"/>
                        </a:solidFill>
                        <a:latin typeface="Cambria Math" panose="02040503050406030204" charset="0"/>
                        <a:cs typeface="Cambria Math" panose="02040503050406030204" charset="0"/>
                      </a:rPr>
                      <m:t>𝑈</m:t>
                    </m:r>
                    <m:r>
                      <a:rPr lang="en-US" altLang="zh-CN" i="1">
                        <a:solidFill>
                          <a:schemeClr val="tx1"/>
                        </a:solidFill>
                        <a:latin typeface="Cambria Math" panose="02040503050406030204" charset="0"/>
                        <a:cs typeface="Cambria Math" panose="02040503050406030204" charset="0"/>
                      </a:rPr>
                      <m:t>和</m:t>
                    </m:r>
                    <m:r>
                      <a:rPr lang="en-US" altLang="zh-CN" i="1">
                        <a:solidFill>
                          <a:schemeClr val="tx1"/>
                        </a:solidFill>
                        <a:latin typeface="Cambria Math" panose="02040503050406030204" charset="0"/>
                        <a:cs typeface="Cambria Math" panose="02040503050406030204" charset="0"/>
                      </a:rPr>
                      <m:t>𝑉</m:t>
                    </m:r>
                    <m:r>
                      <a:rPr lang="en-US" altLang="zh-CN" i="1">
                        <a:solidFill>
                          <a:schemeClr val="tx1"/>
                        </a:solidFill>
                        <a:latin typeface="Cambria Math" panose="02040503050406030204" charset="0"/>
                        <a:cs typeface="Cambria Math" panose="02040503050406030204" charset="0"/>
                      </a:rPr>
                      <m:t>以及主对角元素</m:t>
                    </m:r>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𝛿</m:t>
                        </m:r>
                      </m:e>
                      <m:sub>
                        <m:r>
                          <a:rPr lang="en-US" altLang="zh-CN" i="1">
                            <a:solidFill>
                              <a:schemeClr val="tx1"/>
                            </a:solidFill>
                            <a:latin typeface="Cambria Math" panose="02040503050406030204" charset="0"/>
                            <a:cs typeface="Cambria Math" panose="02040503050406030204" charset="0"/>
                          </a:rPr>
                          <m:t>𝑘</m:t>
                        </m:r>
                      </m:sub>
                    </m:sSub>
                    <m:r>
                      <a:rPr lang="en-US" altLang="zh-CN" i="1">
                        <a:solidFill>
                          <a:schemeClr val="tx1"/>
                        </a:solidFill>
                        <a:latin typeface="Cambria Math" panose="02040503050406030204" charset="0"/>
                        <a:cs typeface="Cambria Math" panose="02040503050406030204" charset="0"/>
                      </a:rPr>
                      <m:t>、</m:t>
                    </m:r>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𝛿</m:t>
                        </m:r>
                      </m:e>
                      <m:sub>
                        <m:r>
                          <a:rPr lang="en-US" altLang="zh-CN" i="1">
                            <a:solidFill>
                              <a:schemeClr val="tx1"/>
                            </a:solidFill>
                            <a:latin typeface="Cambria Math" panose="02040503050406030204" charset="0"/>
                            <a:cs typeface="Cambria Math" panose="02040503050406030204" charset="0"/>
                          </a:rPr>
                          <m:t>𝑘</m:t>
                        </m:r>
                        <m:r>
                          <a:rPr lang="en-US" altLang="zh-CN" i="1">
                            <a:solidFill>
                              <a:schemeClr val="tx1"/>
                            </a:solidFill>
                            <a:latin typeface="Cambria Math" panose="02040503050406030204" charset="0"/>
                            <a:cs typeface="Cambria Math" panose="02040503050406030204" charset="0"/>
                          </a:rPr>
                          <m:t>−1</m:t>
                        </m:r>
                      </m:sub>
                    </m:sSub>
                    <m:r>
                      <a:rPr lang="en-US" altLang="zh-CN" i="1">
                        <a:solidFill>
                          <a:schemeClr val="tx1"/>
                        </a:solidFill>
                        <a:latin typeface="Cambria Math" panose="02040503050406030204" charset="0"/>
                        <a:cs typeface="Cambria Math" panose="02040503050406030204" charset="0"/>
                      </a:rPr>
                      <m:t>使之收敛变为</m:t>
                    </m:r>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𝜎</m:t>
                        </m:r>
                      </m:e>
                      <m:sub>
                        <m:r>
                          <a:rPr lang="en-US" altLang="zh-CN" i="1">
                            <a:solidFill>
                              <a:schemeClr val="tx1"/>
                            </a:solidFill>
                            <a:latin typeface="Cambria Math" panose="02040503050406030204" charset="0"/>
                            <a:cs typeface="Cambria Math" panose="02040503050406030204" charset="0"/>
                          </a:rPr>
                          <m:t>𝑘</m:t>
                        </m:r>
                      </m:sub>
                    </m:sSub>
                    <m:r>
                      <a:rPr lang="en-US" altLang="zh-CN" i="1">
                        <a:solidFill>
                          <a:schemeClr val="tx1"/>
                        </a:solidFill>
                        <a:latin typeface="Cambria Math" panose="02040503050406030204" charset="0"/>
                        <a:cs typeface="Cambria Math" panose="02040503050406030204" charset="0"/>
                      </a:rPr>
                      <m:t>及</m:t>
                    </m:r>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𝜎</m:t>
                        </m:r>
                      </m:e>
                      <m:sub>
                        <m:r>
                          <a:rPr lang="en-US" altLang="zh-CN" i="1">
                            <a:solidFill>
                              <a:schemeClr val="tx1"/>
                            </a:solidFill>
                            <a:latin typeface="Cambria Math" panose="02040503050406030204" charset="0"/>
                            <a:cs typeface="Cambria Math" panose="02040503050406030204" charset="0"/>
                          </a:rPr>
                          <m:t>𝑘</m:t>
                        </m:r>
                        <m:r>
                          <a:rPr lang="en-US" altLang="zh-CN" i="1">
                            <a:solidFill>
                              <a:schemeClr val="tx1"/>
                            </a:solidFill>
                            <a:latin typeface="Cambria Math" panose="02040503050406030204" charset="0"/>
                            <a:cs typeface="Cambria Math" panose="02040503050406030204" charset="0"/>
                          </a:rPr>
                          <m:t>−1</m:t>
                        </m:r>
                      </m:sub>
                    </m:sSub>
                  </m:oMath>
                </a14:m>
                <a:r>
                  <a:rPr lang="zh-CN" altLang="en-US">
                    <a:solidFill>
                      <a:schemeClr val="tx1"/>
                    </a:solidFill>
                    <a:latin typeface="Cambria Math" panose="02040503050406030204" charset="0"/>
                    <a:cs typeface="Cambria Math" panose="02040503050406030204" charset="0"/>
                  </a:rPr>
                  <a:t>（算法一）</a:t>
                </a:r>
              </a:p>
            </p:txBody>
          </p:sp>
        </mc:Choice>
        <mc:Fallback xmlns="">
          <p:sp>
            <p:nvSpPr>
              <p:cNvPr id="11" name="圆角矩形 10"/>
              <p:cNvSpPr>
                <a:spLocks noRot="1" noChangeAspect="1" noMove="1" noResize="1" noEditPoints="1" noAdjustHandles="1" noChangeArrowheads="1" noChangeShapeType="1" noTextEdit="1"/>
              </p:cNvSpPr>
              <p:nvPr>
                <p:custDataLst>
                  <p:tags r:id="rId24"/>
                </p:custDataLst>
              </p:nvPr>
            </p:nvSpPr>
            <p:spPr>
              <a:xfrm>
                <a:off x="3380740" y="3480435"/>
                <a:ext cx="5671185" cy="822960"/>
              </a:xfrm>
              <a:prstGeom prst="roundRect">
                <a:avLst/>
              </a:prstGeom>
              <a:blipFill rotWithShape="1">
                <a:blip r:embed="rId25"/>
                <a:stretch>
                  <a:fillRect l="-112" t="-772" r="-112" b="-772"/>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p:cNvSpPr/>
              <p:nvPr>
                <p:custDataLst>
                  <p:tags r:id="rId5"/>
                </p:custDataLst>
              </p:nvPr>
            </p:nvSpPr>
            <p:spPr>
              <a:xfrm>
                <a:off x="4671695" y="2843530"/>
                <a:ext cx="3074035" cy="362585"/>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rPr>
                  <a:t>收敛判别：</a:t>
                </a:r>
                <a14:m>
                  <m:oMath xmlns:m="http://schemas.openxmlformats.org/officeDocument/2006/math">
                    <m:r>
                      <a:rPr lang="en-US" altLang="zh-CN">
                        <a:solidFill>
                          <a:schemeClr val="tx1"/>
                        </a:solidFill>
                        <a:latin typeface="Cambria Math" panose="02040503050406030204" charset="0"/>
                      </a:rPr>
                      <m:t>（</m:t>
                    </m:r>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𝛾</m:t>
                        </m:r>
                      </m:e>
                      <m:sub>
                        <m:r>
                          <a:rPr lang="en-US" altLang="zh-CN" i="1">
                            <a:solidFill>
                              <a:schemeClr val="tx1"/>
                            </a:solidFill>
                            <a:latin typeface="Cambria Math" panose="02040503050406030204" charset="0"/>
                            <a:cs typeface="Cambria Math" panose="02040503050406030204" charset="0"/>
                          </a:rPr>
                          <m:t>𝑘</m:t>
                        </m:r>
                      </m:sub>
                    </m:sSub>
                    <m:r>
                      <a:rPr lang="en-US" altLang="zh-CN" i="1">
                        <a:solidFill>
                          <a:schemeClr val="tx1"/>
                        </a:solidFill>
                        <a:latin typeface="Cambria Math" panose="02040503050406030204" charset="0"/>
                        <a:cs typeface="Cambria Math" panose="02040503050406030204" charset="0"/>
                      </a:rPr>
                      <m:t>是否为0）</m:t>
                    </m:r>
                  </m:oMath>
                </a14:m>
                <a:endParaRPr lang="zh-CN" altLang="en-US">
                  <a:solidFill>
                    <a:schemeClr val="tx1"/>
                  </a:solidFill>
                  <a:latin typeface="Cambria Math" panose="02040503050406030204" charset="0"/>
                  <a:cs typeface="Cambria Math" panose="02040503050406030204" charset="0"/>
                </a:endParaRPr>
              </a:p>
            </p:txBody>
          </p:sp>
        </mc:Choice>
        <mc:Fallback xmlns="">
          <p:sp>
            <p:nvSpPr>
              <p:cNvPr id="13" name="圆角矩形 12"/>
              <p:cNvSpPr>
                <a:spLocks noRot="1" noChangeAspect="1" noMove="1" noResize="1" noEditPoints="1" noAdjustHandles="1" noChangeArrowheads="1" noChangeShapeType="1" noTextEdit="1"/>
              </p:cNvSpPr>
              <p:nvPr>
                <p:custDataLst>
                  <p:tags r:id="rId26"/>
                </p:custDataLst>
              </p:nvPr>
            </p:nvSpPr>
            <p:spPr>
              <a:xfrm>
                <a:off x="4671695" y="2843530"/>
                <a:ext cx="3074035" cy="362585"/>
              </a:xfrm>
              <a:prstGeom prst="roundRect">
                <a:avLst/>
              </a:prstGeom>
              <a:blipFill rotWithShape="1">
                <a:blip r:embed="rId27"/>
                <a:stretch>
                  <a:fillRect l="-207" t="-1751" r="-207" b="-1751"/>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cxnSp>
        <p:nvCxnSpPr>
          <p:cNvPr id="16" name="肘形连接符 15"/>
          <p:cNvCxnSpPr>
            <a:stCxn id="11" idx="1"/>
            <a:endCxn id="13" idx="1"/>
          </p:cNvCxnSpPr>
          <p:nvPr/>
        </p:nvCxnSpPr>
        <p:spPr>
          <a:xfrm rot="10800000" flipH="1">
            <a:off x="3380740" y="3025140"/>
            <a:ext cx="1290955" cy="866775"/>
          </a:xfrm>
          <a:prstGeom prst="bentConnector3">
            <a:avLst>
              <a:gd name="adj1" fmla="val -18446"/>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21" name="圆角矩形 20"/>
              <p:cNvSpPr/>
              <p:nvPr>
                <p:custDataLst>
                  <p:tags r:id="rId6"/>
                </p:custDataLst>
              </p:nvPr>
            </p:nvSpPr>
            <p:spPr>
              <a:xfrm>
                <a:off x="9293860" y="2719070"/>
                <a:ext cx="1290320" cy="612140"/>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latin typeface="Cambria Math" panose="02040503050406030204" charset="0"/>
                    <a:cs typeface="Cambria Math" panose="02040503050406030204" charset="0"/>
                  </a:rPr>
                  <a:t>下标更新：</a:t>
                </a:r>
                <a14:m>
                  <m:oMath xmlns:m="http://schemas.openxmlformats.org/officeDocument/2006/math">
                    <m:r>
                      <a:rPr lang="en-US" altLang="zh-CN" i="1">
                        <a:solidFill>
                          <a:schemeClr val="tx1"/>
                        </a:solidFill>
                        <a:latin typeface="Cambria Math" panose="02040503050406030204" charset="0"/>
                        <a:cs typeface="Cambria Math" panose="02040503050406030204" charset="0"/>
                      </a:rPr>
                      <m:t>𝑘</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𝑘</m:t>
                    </m:r>
                    <m:r>
                      <a:rPr lang="en-US" altLang="zh-CN" i="1">
                        <a:solidFill>
                          <a:schemeClr val="tx1"/>
                        </a:solidFill>
                        <a:latin typeface="Cambria Math" panose="02040503050406030204" charset="0"/>
                        <a:cs typeface="Cambria Math" panose="02040503050406030204" charset="0"/>
                      </a:rPr>
                      <m:t>−1</m:t>
                    </m:r>
                  </m:oMath>
                </a14:m>
                <a:endParaRPr lang="zh-CN" altLang="en-US">
                  <a:solidFill>
                    <a:schemeClr val="tx1"/>
                  </a:solidFill>
                  <a:latin typeface="Cambria Math" panose="02040503050406030204" charset="0"/>
                  <a:cs typeface="Cambria Math" panose="02040503050406030204" charset="0"/>
                </a:endParaRPr>
              </a:p>
            </p:txBody>
          </p:sp>
        </mc:Choice>
        <mc:Fallback xmlns="">
          <p:sp>
            <p:nvSpPr>
              <p:cNvPr id="21" name="圆角矩形 20"/>
              <p:cNvSpPr>
                <a:spLocks noRot="1" noChangeAspect="1" noMove="1" noResize="1" noEditPoints="1" noAdjustHandles="1" noChangeArrowheads="1" noChangeShapeType="1" noTextEdit="1"/>
              </p:cNvSpPr>
              <p:nvPr>
                <p:custDataLst>
                  <p:tags r:id="rId28"/>
                </p:custDataLst>
              </p:nvPr>
            </p:nvSpPr>
            <p:spPr>
              <a:xfrm>
                <a:off x="9293860" y="2719070"/>
                <a:ext cx="1290320" cy="612140"/>
              </a:xfrm>
              <a:prstGeom prst="roundRect">
                <a:avLst/>
              </a:prstGeom>
              <a:blipFill rotWithShape="1">
                <a:blip r:embed="rId29"/>
                <a:stretch>
                  <a:fillRect l="-492" t="-1037" r="-492" b="-1037"/>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圆角矩形 21"/>
              <p:cNvSpPr/>
              <p:nvPr>
                <p:custDataLst>
                  <p:tags r:id="rId7"/>
                </p:custDataLst>
              </p:nvPr>
            </p:nvSpPr>
            <p:spPr>
              <a:xfrm>
                <a:off x="9293225" y="3771265"/>
                <a:ext cx="1291590" cy="362585"/>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charset="0"/>
                          <a:cs typeface="Cambria Math" panose="02040503050406030204" charset="0"/>
                        </a:rPr>
                        <m:t>𝑘</m:t>
                      </m:r>
                      <m:r>
                        <a:rPr lang="en-US" altLang="zh-CN" i="1">
                          <a:solidFill>
                            <a:schemeClr val="tx1"/>
                          </a:solidFill>
                          <a:latin typeface="Cambria Math" panose="02040503050406030204" charset="0"/>
                          <a:cs typeface="Cambria Math" panose="02040503050406030204" charset="0"/>
                        </a:rPr>
                        <m:t>是否为2</m:t>
                      </m:r>
                    </m:oMath>
                  </m:oMathPara>
                </a14:m>
                <a:endParaRPr lang="en-US">
                  <a:solidFill>
                    <a:schemeClr val="tx1"/>
                  </a:solidFill>
                  <a:latin typeface="Cambria Math" panose="02040503050406030204" charset="0"/>
                  <a:cs typeface="Cambria Math" panose="02040503050406030204" charset="0"/>
                </a:endParaRPr>
              </a:p>
            </p:txBody>
          </p:sp>
        </mc:Choice>
        <mc:Fallback xmlns="">
          <p:sp>
            <p:nvSpPr>
              <p:cNvPr id="22" name="圆角矩形 21"/>
              <p:cNvSpPr>
                <a:spLocks noRot="1" noChangeAspect="1" noMove="1" noResize="1" noEditPoints="1" noAdjustHandles="1" noChangeArrowheads="1" noChangeShapeType="1" noTextEdit="1"/>
              </p:cNvSpPr>
              <p:nvPr>
                <p:custDataLst>
                  <p:tags r:id="rId30"/>
                </p:custDataLst>
              </p:nvPr>
            </p:nvSpPr>
            <p:spPr>
              <a:xfrm>
                <a:off x="9293225" y="3771265"/>
                <a:ext cx="1291590" cy="362585"/>
              </a:xfrm>
              <a:prstGeom prst="roundRect">
                <a:avLst/>
              </a:prstGeom>
              <a:blipFill rotWithShape="1">
                <a:blip r:embed="rId31"/>
                <a:stretch>
                  <a:fillRect l="-492" t="-1751" r="-492" b="-1751"/>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cxnSp>
        <p:nvCxnSpPr>
          <p:cNvPr id="23" name="直接箭头连接符 22"/>
          <p:cNvCxnSpPr>
            <a:stCxn id="13" idx="2"/>
            <a:endCxn id="11" idx="0"/>
          </p:cNvCxnSpPr>
          <p:nvPr/>
        </p:nvCxnSpPr>
        <p:spPr>
          <a:xfrm>
            <a:off x="6209030" y="3206115"/>
            <a:ext cx="7620" cy="27432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6209030" y="3206115"/>
            <a:ext cx="481330" cy="306705"/>
          </a:xfrm>
          <a:prstGeom prst="rect">
            <a:avLst/>
          </a:prstGeom>
          <a:noFill/>
        </p:spPr>
        <p:txBody>
          <a:bodyPr wrap="square" rtlCol="0">
            <a:spAutoFit/>
          </a:bodyPr>
          <a:lstStyle/>
          <a:p>
            <a:r>
              <a:rPr lang="zh-CN" altLang="en-US" sz="1400"/>
              <a:t>否</a:t>
            </a:r>
          </a:p>
        </p:txBody>
      </p:sp>
      <p:cxnSp>
        <p:nvCxnSpPr>
          <p:cNvPr id="25" name="肘形连接符 24"/>
          <p:cNvCxnSpPr>
            <a:stCxn id="13" idx="3"/>
            <a:endCxn id="21" idx="1"/>
          </p:cNvCxnSpPr>
          <p:nvPr/>
        </p:nvCxnSpPr>
        <p:spPr>
          <a:xfrm>
            <a:off x="7745730" y="3025140"/>
            <a:ext cx="1548130" cy="3175"/>
          </a:xfrm>
          <a:prstGeom prst="bent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6" name="文本框 25"/>
          <p:cNvSpPr txBox="1"/>
          <p:nvPr/>
        </p:nvSpPr>
        <p:spPr>
          <a:xfrm>
            <a:off x="8034020" y="2983230"/>
            <a:ext cx="271145" cy="306705"/>
          </a:xfrm>
          <a:prstGeom prst="rect">
            <a:avLst/>
          </a:prstGeom>
          <a:noFill/>
        </p:spPr>
        <p:txBody>
          <a:bodyPr wrap="square" rtlCol="0">
            <a:spAutoFit/>
          </a:bodyPr>
          <a:lstStyle/>
          <a:p>
            <a:r>
              <a:rPr lang="zh-CN" altLang="en-US" sz="1400"/>
              <a:t>是</a:t>
            </a:r>
          </a:p>
        </p:txBody>
      </p:sp>
      <p:cxnSp>
        <p:nvCxnSpPr>
          <p:cNvPr id="27" name="直接箭头连接符 26"/>
          <p:cNvCxnSpPr>
            <a:stCxn id="21" idx="2"/>
            <a:endCxn id="22" idx="0"/>
          </p:cNvCxnSpPr>
          <p:nvPr/>
        </p:nvCxnSpPr>
        <p:spPr>
          <a:xfrm>
            <a:off x="9939020" y="3331210"/>
            <a:ext cx="0" cy="44005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8" name="直接箭头连接符 27"/>
          <p:cNvCxnSpPr>
            <a:stCxn id="2" idx="2"/>
            <a:endCxn id="13" idx="0"/>
          </p:cNvCxnSpPr>
          <p:nvPr/>
        </p:nvCxnSpPr>
        <p:spPr>
          <a:xfrm flipH="1">
            <a:off x="6209030" y="2484755"/>
            <a:ext cx="635" cy="35877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9" name="肘形连接符 28"/>
          <p:cNvCxnSpPr>
            <a:stCxn id="22" idx="3"/>
          </p:cNvCxnSpPr>
          <p:nvPr/>
        </p:nvCxnSpPr>
        <p:spPr>
          <a:xfrm flipH="1" flipV="1">
            <a:off x="6208395" y="2604135"/>
            <a:ext cx="4376420" cy="1348740"/>
          </a:xfrm>
          <a:prstGeom prst="bentConnector3">
            <a:avLst>
              <a:gd name="adj1" fmla="val -544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0" name="文本框 29"/>
          <p:cNvSpPr txBox="1"/>
          <p:nvPr>
            <p:custDataLst>
              <p:tags r:id="rId8"/>
            </p:custDataLst>
          </p:nvPr>
        </p:nvSpPr>
        <p:spPr>
          <a:xfrm>
            <a:off x="10767695" y="3024505"/>
            <a:ext cx="481330" cy="306705"/>
          </a:xfrm>
          <a:prstGeom prst="rect">
            <a:avLst/>
          </a:prstGeom>
          <a:noFill/>
        </p:spPr>
        <p:txBody>
          <a:bodyPr wrap="square" rtlCol="0">
            <a:spAutoFit/>
          </a:bodyPr>
          <a:lstStyle/>
          <a:p>
            <a:r>
              <a:rPr lang="zh-CN" altLang="en-US" sz="1400"/>
              <a:t>否</a:t>
            </a:r>
          </a:p>
        </p:txBody>
      </p:sp>
      <mc:AlternateContent xmlns:mc="http://schemas.openxmlformats.org/markup-compatibility/2006" xmlns:a14="http://schemas.microsoft.com/office/drawing/2010/main">
        <mc:Choice Requires="a14">
          <p:sp>
            <p:nvSpPr>
              <p:cNvPr id="31" name="圆角矩形 30"/>
              <p:cNvSpPr/>
              <p:nvPr>
                <p:custDataLst>
                  <p:tags r:id="rId9"/>
                </p:custDataLst>
              </p:nvPr>
            </p:nvSpPr>
            <p:spPr>
              <a:xfrm>
                <a:off x="8220075" y="4646295"/>
                <a:ext cx="3438525" cy="568960"/>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solidFill>
                      <a:schemeClr val="tx1"/>
                    </a:solidFill>
                  </a:rPr>
                  <a:t>对最后左上角</a:t>
                </a:r>
                <a:r>
                  <a:rPr lang="en-US" altLang="zh-CN">
                    <a:solidFill>
                      <a:schemeClr val="tx1"/>
                    </a:solidFill>
                  </a:rPr>
                  <a:t>2</a:t>
                </a:r>
                <a:r>
                  <a:rPr lang="zh-CN" altLang="en-US">
                    <a:solidFill>
                      <a:schemeClr val="tx1"/>
                    </a:solidFill>
                  </a:rPr>
                  <a:t>×</a:t>
                </a:r>
                <a:r>
                  <a:rPr lang="en-US" altLang="zh-CN">
                    <a:solidFill>
                      <a:schemeClr val="tx1"/>
                    </a:solidFill>
                  </a:rPr>
                  <a:t>2</a:t>
                </a:r>
                <a:r>
                  <a:rPr lang="zh-CN" altLang="en-US">
                    <a:solidFill>
                      <a:schemeClr val="tx1"/>
                    </a:solidFill>
                  </a:rPr>
                  <a:t>的子矩阵进行更新（算法二）使得</a:t>
                </a:r>
                <a14:m>
                  <m:oMath xmlns:m="http://schemas.openxmlformats.org/officeDocument/2006/math">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𝛾</m:t>
                        </m:r>
                      </m:e>
                      <m:sub>
                        <m:r>
                          <a:rPr lang="en-US" altLang="zh-CN" i="1">
                            <a:solidFill>
                              <a:schemeClr val="tx1"/>
                            </a:solidFill>
                            <a:latin typeface="Cambria Math" panose="02040503050406030204" charset="0"/>
                            <a:cs typeface="Cambria Math" panose="02040503050406030204" charset="0"/>
                          </a:rPr>
                          <m:t>2</m:t>
                        </m:r>
                      </m:sub>
                    </m:sSub>
                  </m:oMath>
                </a14:m>
                <a:r>
                  <a:rPr lang="zh-CN" altLang="en-US">
                    <a:solidFill>
                      <a:schemeClr val="tx1"/>
                    </a:solidFill>
                    <a:latin typeface="Cambria Math" panose="02040503050406030204" charset="0"/>
                    <a:cs typeface="Cambria Math" panose="02040503050406030204" charset="0"/>
                  </a:rPr>
                  <a:t>置零</a:t>
                </a:r>
              </a:p>
            </p:txBody>
          </p:sp>
        </mc:Choice>
        <mc:Fallback xmlns="">
          <p:sp>
            <p:nvSpPr>
              <p:cNvPr id="31" name="圆角矩形 30"/>
              <p:cNvSpPr>
                <a:spLocks noRot="1" noChangeAspect="1" noMove="1" noResize="1" noEditPoints="1" noAdjustHandles="1" noChangeArrowheads="1" noChangeShapeType="1" noTextEdit="1"/>
              </p:cNvSpPr>
              <p:nvPr>
                <p:custDataLst>
                  <p:tags r:id="rId32"/>
                </p:custDataLst>
              </p:nvPr>
            </p:nvSpPr>
            <p:spPr>
              <a:xfrm>
                <a:off x="8220075" y="4646295"/>
                <a:ext cx="3438525" cy="568960"/>
              </a:xfrm>
              <a:prstGeom prst="roundRect">
                <a:avLst/>
              </a:prstGeom>
              <a:blipFill rotWithShape="1">
                <a:blip r:embed="rId33"/>
                <a:stretch>
                  <a:fillRect l="-185" t="-1116" r="-185" b="-1116"/>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cxnSp>
        <p:nvCxnSpPr>
          <p:cNvPr id="32" name="直接箭头连接符 31"/>
          <p:cNvCxnSpPr>
            <a:stCxn id="22" idx="2"/>
            <a:endCxn id="31" idx="0"/>
          </p:cNvCxnSpPr>
          <p:nvPr/>
        </p:nvCxnSpPr>
        <p:spPr>
          <a:xfrm>
            <a:off x="9939020" y="4133850"/>
            <a:ext cx="635" cy="51244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3" name="文本框 32"/>
          <p:cNvSpPr txBox="1"/>
          <p:nvPr>
            <p:custDataLst>
              <p:tags r:id="rId10"/>
            </p:custDataLst>
          </p:nvPr>
        </p:nvSpPr>
        <p:spPr>
          <a:xfrm>
            <a:off x="9867265" y="4218940"/>
            <a:ext cx="271145" cy="306705"/>
          </a:xfrm>
          <a:prstGeom prst="rect">
            <a:avLst/>
          </a:prstGeom>
          <a:noFill/>
        </p:spPr>
        <p:txBody>
          <a:bodyPr wrap="square" rtlCol="0">
            <a:spAutoFit/>
          </a:bodyPr>
          <a:lstStyle/>
          <a:p>
            <a:r>
              <a:rPr lang="zh-CN" altLang="en-US" sz="1400"/>
              <a:t>是</a:t>
            </a:r>
          </a:p>
        </p:txBody>
      </p:sp>
      <mc:AlternateContent xmlns:mc="http://schemas.openxmlformats.org/markup-compatibility/2006" xmlns:a14="http://schemas.microsoft.com/office/drawing/2010/main">
        <mc:Choice Requires="a14">
          <p:sp>
            <p:nvSpPr>
              <p:cNvPr id="38" name="圆角矩形 37"/>
              <p:cNvSpPr/>
              <p:nvPr>
                <p:custDataLst>
                  <p:tags r:id="rId11"/>
                </p:custDataLst>
              </p:nvPr>
            </p:nvSpPr>
            <p:spPr>
              <a:xfrm>
                <a:off x="4489450" y="4645660"/>
                <a:ext cx="3438525" cy="569595"/>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solidFill>
                      <a:schemeClr val="tx1"/>
                    </a:solidFill>
                  </a:rPr>
                  <a:t>最后收敛判别：</a:t>
                </a:r>
                <a14:m>
                  <m:oMath xmlns:m="http://schemas.openxmlformats.org/officeDocument/2006/math">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𝛾</m:t>
                        </m:r>
                      </m:e>
                      <m:sub>
                        <m:r>
                          <a:rPr lang="en-US" altLang="zh-CN" i="1">
                            <a:solidFill>
                              <a:schemeClr val="tx1"/>
                            </a:solidFill>
                            <a:latin typeface="Cambria Math" panose="02040503050406030204" charset="0"/>
                            <a:cs typeface="Cambria Math" panose="02040503050406030204" charset="0"/>
                          </a:rPr>
                          <m:t>2</m:t>
                        </m:r>
                      </m:sub>
                    </m:sSub>
                  </m:oMath>
                </a14:m>
                <a:r>
                  <a:rPr lang="zh-CN" altLang="en-US">
                    <a:solidFill>
                      <a:schemeClr val="tx1"/>
                    </a:solidFill>
                    <a:latin typeface="Cambria Math" panose="02040503050406030204" charset="0"/>
                    <a:cs typeface="Cambria Math" panose="02040503050406030204" charset="0"/>
                  </a:rPr>
                  <a:t>是否等于</a:t>
                </a:r>
                <a:r>
                  <a:rPr lang="en-US" altLang="zh-CN">
                    <a:solidFill>
                      <a:schemeClr val="tx1"/>
                    </a:solidFill>
                    <a:latin typeface="Cambria Math" panose="02040503050406030204" charset="0"/>
                    <a:cs typeface="Cambria Math" panose="02040503050406030204" charset="0"/>
                  </a:rPr>
                  <a:t>0</a:t>
                </a:r>
              </a:p>
            </p:txBody>
          </p:sp>
        </mc:Choice>
        <mc:Fallback xmlns="">
          <p:sp>
            <p:nvSpPr>
              <p:cNvPr id="38" name="圆角矩形 37"/>
              <p:cNvSpPr>
                <a:spLocks noRot="1" noChangeAspect="1" noMove="1" noResize="1" noEditPoints="1" noAdjustHandles="1" noChangeArrowheads="1" noChangeShapeType="1" noTextEdit="1"/>
              </p:cNvSpPr>
              <p:nvPr>
                <p:custDataLst>
                  <p:tags r:id="rId34"/>
                </p:custDataLst>
              </p:nvPr>
            </p:nvSpPr>
            <p:spPr>
              <a:xfrm>
                <a:off x="4489450" y="4645660"/>
                <a:ext cx="3438525" cy="569595"/>
              </a:xfrm>
              <a:prstGeom prst="roundRect">
                <a:avLst/>
              </a:prstGeom>
              <a:blipFill rotWithShape="1">
                <a:blip r:embed="rId35"/>
                <a:stretch>
                  <a:fillRect l="-185" t="-1115" r="-185" b="-1115"/>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cxnSp>
        <p:nvCxnSpPr>
          <p:cNvPr id="43" name="直接箭头连接符 42"/>
          <p:cNvCxnSpPr>
            <a:stCxn id="31" idx="1"/>
            <a:endCxn id="38" idx="3"/>
          </p:cNvCxnSpPr>
          <p:nvPr/>
        </p:nvCxnSpPr>
        <p:spPr>
          <a:xfrm flipH="1">
            <a:off x="7927975" y="4930775"/>
            <a:ext cx="29210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a14="http://schemas.microsoft.com/office/drawing/2010/main">
        <mc:Choice Requires="a14">
          <p:sp>
            <p:nvSpPr>
              <p:cNvPr id="53" name="圆角矩形 52"/>
              <p:cNvSpPr/>
              <p:nvPr>
                <p:custDataLst>
                  <p:tags r:id="rId12"/>
                </p:custDataLst>
              </p:nvPr>
            </p:nvSpPr>
            <p:spPr>
              <a:xfrm>
                <a:off x="3787140" y="5520055"/>
                <a:ext cx="4858385" cy="829310"/>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solidFill>
                      <a:schemeClr val="tx1"/>
                    </a:solidFill>
                  </a:rPr>
                  <a:t>将对角线元素</a:t>
                </a:r>
                <a14:m>
                  <m:oMath xmlns:m="http://schemas.openxmlformats.org/officeDocument/2006/math">
                    <m:sSub>
                      <m:sSubPr>
                        <m:ctrlPr>
                          <a:rPr lang="en-US" altLang="zh-CN" i="1">
                            <a:solidFill>
                              <a:schemeClr val="tx1"/>
                            </a:solidFill>
                            <a:latin typeface="Cambria Math" panose="02040503050406030204" pitchFamily="18"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𝜎</m:t>
                        </m:r>
                      </m:e>
                      <m:sub>
                        <m:r>
                          <a:rPr lang="en-US" altLang="zh-CN" i="1">
                            <a:solidFill>
                              <a:schemeClr val="tx1"/>
                            </a:solidFill>
                            <a:latin typeface="Cambria Math" panose="02040503050406030204" charset="0"/>
                            <a:cs typeface="Cambria Math" panose="02040503050406030204" charset="0"/>
                          </a:rPr>
                          <m:t>𝑘</m:t>
                        </m:r>
                      </m:sub>
                    </m:sSub>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𝑘</m:t>
                    </m:r>
                    <m:r>
                      <a:rPr lang="en-US" altLang="zh-CN" i="1">
                        <a:solidFill>
                          <a:schemeClr val="tx1"/>
                        </a:solidFill>
                        <a:latin typeface="Cambria Math" panose="02040503050406030204" charset="0"/>
                        <a:cs typeface="Cambria Math" panose="02040503050406030204" charset="0"/>
                      </a:rPr>
                      <m:t>=1,...,</m:t>
                    </m:r>
                    <m:r>
                      <a:rPr lang="en-US" altLang="zh-CN" i="1">
                        <a:solidFill>
                          <a:schemeClr val="tx1"/>
                        </a:solidFill>
                        <a:latin typeface="Cambria Math" panose="02040503050406030204" charset="0"/>
                        <a:cs typeface="Cambria Math" panose="02040503050406030204" charset="0"/>
                      </a:rPr>
                      <m:t>𝑛</m:t>
                    </m:r>
                    <m:r>
                      <a:rPr lang="en-US" altLang="zh-CN" i="1">
                        <a:solidFill>
                          <a:schemeClr val="tx1"/>
                        </a:solidFill>
                        <a:latin typeface="Cambria Math" panose="02040503050406030204" charset="0"/>
                        <a:cs typeface="Cambria Math" panose="02040503050406030204" charset="0"/>
                      </a:rPr>
                      <m:t>)（即奇异值）</m:t>
                    </m:r>
                  </m:oMath>
                </a14:m>
                <a:endParaRPr lang="en-US" altLang="zh-CN" i="1">
                  <a:solidFill>
                    <a:schemeClr val="tx1"/>
                  </a:solidFill>
                  <a:latin typeface="Cambria Math" panose="02040503050406030204" charset="0"/>
                  <a:cs typeface="Cambria Math" panose="02040503050406030204" charset="0"/>
                </a:endParaRPr>
              </a:p>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charset="0"/>
                          <a:cs typeface="Cambria Math" panose="02040503050406030204" charset="0"/>
                        </a:rPr>
                        <m:t>和</m:t>
                      </m:r>
                      <m:r>
                        <a:rPr lang="en-US" altLang="zh-CN" i="1">
                          <a:solidFill>
                            <a:schemeClr val="tx1"/>
                          </a:solidFill>
                          <a:latin typeface="Cambria Math" panose="02040503050406030204" charset="0"/>
                          <a:cs typeface="Cambria Math" panose="02040503050406030204" charset="0"/>
                        </a:rPr>
                        <m:t>𝑈</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𝑉</m:t>
                      </m:r>
                      <m:r>
                        <a:rPr lang="en-US" altLang="zh-CN" i="1">
                          <a:solidFill>
                            <a:schemeClr val="tx1"/>
                          </a:solidFill>
                          <a:latin typeface="Cambria Math" panose="02040503050406030204" charset="0"/>
                          <a:cs typeface="Cambria Math" panose="02040503050406030204" charset="0"/>
                        </a:rPr>
                        <m:t>中的奇异向量进行排序</m:t>
                      </m:r>
                    </m:oMath>
                  </m:oMathPara>
                </a14:m>
                <a:endParaRPr lang="zh-CN" altLang="en-US">
                  <a:solidFill>
                    <a:schemeClr val="tx1"/>
                  </a:solidFill>
                  <a:latin typeface="Cambria Math" panose="02040503050406030204" charset="0"/>
                  <a:cs typeface="Cambria Math" panose="02040503050406030204" charset="0"/>
                </a:endParaRPr>
              </a:p>
            </p:txBody>
          </p:sp>
        </mc:Choice>
        <mc:Fallback xmlns="">
          <p:sp>
            <p:nvSpPr>
              <p:cNvPr id="53" name="圆角矩形 52"/>
              <p:cNvSpPr>
                <a:spLocks noRot="1" noChangeAspect="1" noMove="1" noResize="1" noEditPoints="1" noAdjustHandles="1" noChangeArrowheads="1" noChangeShapeType="1" noTextEdit="1"/>
              </p:cNvSpPr>
              <p:nvPr>
                <p:custDataLst>
                  <p:tags r:id="rId36"/>
                </p:custDataLst>
              </p:nvPr>
            </p:nvSpPr>
            <p:spPr>
              <a:xfrm>
                <a:off x="3787140" y="5520055"/>
                <a:ext cx="4858385" cy="829310"/>
              </a:xfrm>
              <a:prstGeom prst="roundRect">
                <a:avLst/>
              </a:prstGeom>
              <a:blipFill rotWithShape="1">
                <a:blip r:embed="rId37"/>
                <a:stretch>
                  <a:fillRect l="-131" t="-766" r="-131" b="-766"/>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cxnSp>
        <p:nvCxnSpPr>
          <p:cNvPr id="55" name="肘形连接符 54"/>
          <p:cNvCxnSpPr>
            <a:stCxn id="38" idx="0"/>
          </p:cNvCxnSpPr>
          <p:nvPr/>
        </p:nvCxnSpPr>
        <p:spPr>
          <a:xfrm rot="16200000">
            <a:off x="7927340" y="2636520"/>
            <a:ext cx="290830" cy="3727450"/>
          </a:xfrm>
          <a:prstGeom prst="bentConnector2">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56" name="文本框 55"/>
          <p:cNvSpPr txBox="1"/>
          <p:nvPr>
            <p:custDataLst>
              <p:tags r:id="rId13"/>
            </p:custDataLst>
          </p:nvPr>
        </p:nvSpPr>
        <p:spPr>
          <a:xfrm>
            <a:off x="6164580" y="4338955"/>
            <a:ext cx="481330" cy="306705"/>
          </a:xfrm>
          <a:prstGeom prst="rect">
            <a:avLst/>
          </a:prstGeom>
          <a:noFill/>
        </p:spPr>
        <p:txBody>
          <a:bodyPr wrap="square" rtlCol="0">
            <a:spAutoFit/>
          </a:bodyPr>
          <a:lstStyle/>
          <a:p>
            <a:r>
              <a:rPr lang="zh-CN" altLang="en-US" sz="1400"/>
              <a:t>否</a:t>
            </a:r>
          </a:p>
        </p:txBody>
      </p:sp>
      <p:cxnSp>
        <p:nvCxnSpPr>
          <p:cNvPr id="57" name="直接箭头连接符 56"/>
          <p:cNvCxnSpPr>
            <a:stCxn id="38" idx="2"/>
            <a:endCxn id="53" idx="0"/>
          </p:cNvCxnSpPr>
          <p:nvPr/>
        </p:nvCxnSpPr>
        <p:spPr>
          <a:xfrm>
            <a:off x="6209030" y="5215255"/>
            <a:ext cx="7620" cy="3048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58" name="文本框 57"/>
          <p:cNvSpPr txBox="1"/>
          <p:nvPr>
            <p:custDataLst>
              <p:tags r:id="rId14"/>
            </p:custDataLst>
          </p:nvPr>
        </p:nvSpPr>
        <p:spPr>
          <a:xfrm>
            <a:off x="6208395" y="5213350"/>
            <a:ext cx="271145" cy="306705"/>
          </a:xfrm>
          <a:prstGeom prst="rect">
            <a:avLst/>
          </a:prstGeom>
          <a:noFill/>
        </p:spPr>
        <p:txBody>
          <a:bodyPr wrap="square" rtlCol="0">
            <a:spAutoFit/>
          </a:bodyPr>
          <a:lstStyle/>
          <a:p>
            <a:r>
              <a:rPr lang="zh-CN" altLang="en-US" sz="1400"/>
              <a:t>是</a:t>
            </a:r>
          </a:p>
        </p:txBody>
      </p:sp>
      <mc:AlternateContent xmlns:mc="http://schemas.openxmlformats.org/markup-compatibility/2006" xmlns:a14="http://schemas.microsoft.com/office/drawing/2010/main">
        <mc:Choice Requires="a14">
          <p:sp>
            <p:nvSpPr>
              <p:cNvPr id="59" name="圆角矩形 58"/>
              <p:cNvSpPr/>
              <p:nvPr>
                <p:custDataLst>
                  <p:tags r:id="rId15"/>
                </p:custDataLst>
              </p:nvPr>
            </p:nvSpPr>
            <p:spPr>
              <a:xfrm>
                <a:off x="838200" y="5342890"/>
                <a:ext cx="2542540" cy="1184275"/>
              </a:xfrm>
              <a:prstGeom prst="roundRect">
                <a:avLst/>
              </a:prstGeom>
              <a:noFill/>
              <a:ln>
                <a:solidFill>
                  <a:schemeClr val="tx1"/>
                </a:solid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latin typeface="Cambria Math" panose="02040503050406030204" charset="0"/>
                    <a:cs typeface="Cambria Math" panose="02040503050406030204" charset="0"/>
                  </a:rPr>
                  <a:t>输出双对角矩阵</a:t>
                </a:r>
                <a:r>
                  <a:rPr lang="en-US" altLang="zh-CN">
                    <a:solidFill>
                      <a:schemeClr val="tx1"/>
                    </a:solidFill>
                    <a:latin typeface="Cambria Math" panose="02040503050406030204" charset="0"/>
                    <a:cs typeface="Cambria Math" panose="02040503050406030204" charset="0"/>
                  </a:rPr>
                  <a:t>B</a:t>
                </a:r>
                <a:r>
                  <a:rPr lang="zh-CN" altLang="en-US">
                    <a:solidFill>
                      <a:schemeClr val="tx1"/>
                    </a:solidFill>
                    <a:latin typeface="Cambria Math" panose="02040503050406030204" charset="0"/>
                    <a:cs typeface="Cambria Math" panose="02040503050406030204" charset="0"/>
                  </a:rPr>
                  <a:t>的奇异值分解</a:t>
                </a:r>
                <a14:m>
                  <m:oMath xmlns:m="http://schemas.openxmlformats.org/officeDocument/2006/math">
                    <m:r>
                      <a:rPr lang="en-US" altLang="zh-CN" i="1">
                        <a:solidFill>
                          <a:schemeClr val="tx1"/>
                        </a:solidFill>
                        <a:latin typeface="Cambria Math" panose="02040503050406030204" charset="0"/>
                        <a:ea typeface="MS Mincho" charset="0"/>
                        <a:cs typeface="Cambria Math" panose="02040503050406030204" charset="0"/>
                      </a:rPr>
                      <m:t>𝐵</m:t>
                    </m:r>
                    <m:r>
                      <a:rPr lang="en-US" altLang="zh-CN" i="1">
                        <a:solidFill>
                          <a:schemeClr val="tx1"/>
                        </a:solidFill>
                        <a:latin typeface="Cambria Math" panose="02040503050406030204" charset="0"/>
                        <a:ea typeface="MS Mincho" charset="0"/>
                        <a:cs typeface="Cambria Math" panose="02040503050406030204" charset="0"/>
                      </a:rPr>
                      <m:t>=</m:t>
                    </m:r>
                    <m:r>
                      <a:rPr lang="en-US" altLang="zh-CN" i="1">
                        <a:solidFill>
                          <a:schemeClr val="tx1"/>
                        </a:solidFill>
                        <a:latin typeface="Cambria Math" panose="02040503050406030204" charset="0"/>
                        <a:ea typeface="MS Mincho" charset="0"/>
                        <a:cs typeface="Cambria Math" panose="02040503050406030204" charset="0"/>
                      </a:rPr>
                      <m:t>𝑈</m:t>
                    </m:r>
                    <m:r>
                      <a:rPr lang="en-US" altLang="zh-CN" i="1">
                        <a:solidFill>
                          <a:schemeClr val="tx1"/>
                        </a:solidFill>
                        <a:latin typeface="Cambria Math" panose="02040503050406030204" charset="0"/>
                        <a:ea typeface="MS Mincho" charset="0"/>
                        <a:cs typeface="Cambria Math" panose="02040503050406030204" charset="0"/>
                      </a:rPr>
                      <m:t>𝛴</m:t>
                    </m:r>
                    <m:sSup>
                      <m:sSupPr>
                        <m:ctrlPr>
                          <a:rPr lang="en-US" altLang="zh-CN" i="1">
                            <a:solidFill>
                              <a:schemeClr val="tx1"/>
                            </a:solidFill>
                            <a:latin typeface="Cambria Math" panose="02040503050406030204" pitchFamily="18" charset="0"/>
                            <a:ea typeface="MS Mincho" charset="0"/>
                            <a:cs typeface="Cambria Math" panose="02040503050406030204" charset="0"/>
                          </a:rPr>
                        </m:ctrlPr>
                      </m:sSupPr>
                      <m:e>
                        <m:r>
                          <a:rPr lang="en-US" altLang="zh-CN" i="1">
                            <a:solidFill>
                              <a:schemeClr val="tx1"/>
                            </a:solidFill>
                            <a:latin typeface="Cambria Math" panose="02040503050406030204" charset="0"/>
                            <a:ea typeface="MS Mincho" charset="0"/>
                            <a:cs typeface="Cambria Math" panose="02040503050406030204" charset="0"/>
                          </a:rPr>
                          <m:t>𝑉</m:t>
                        </m:r>
                      </m:e>
                      <m:sup>
                        <m:r>
                          <a:rPr lang="en-US" altLang="zh-CN" i="1">
                            <a:solidFill>
                              <a:schemeClr val="tx1"/>
                            </a:solidFill>
                            <a:latin typeface="Cambria Math" panose="02040503050406030204" charset="0"/>
                            <a:ea typeface="MS Mincho" charset="0"/>
                            <a:cs typeface="Cambria Math" panose="02040503050406030204" charset="0"/>
                          </a:rPr>
                          <m:t>𝑇</m:t>
                        </m:r>
                      </m:sup>
                    </m:sSup>
                  </m:oMath>
                </a14:m>
                <a:endParaRPr lang="en-US" altLang="zh-CN" i="1">
                  <a:solidFill>
                    <a:schemeClr val="tx1"/>
                  </a:solidFill>
                  <a:latin typeface="Cambria Math" panose="02040503050406030204" charset="0"/>
                  <a:ea typeface="MS Mincho" charset="0"/>
                  <a:cs typeface="Cambria Math" panose="02040503050406030204" charset="0"/>
                </a:endParaRPr>
              </a:p>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charset="0"/>
                          <a:ea typeface="MS Mincho" charset="0"/>
                          <a:cs typeface="Cambria Math" panose="02040503050406030204" charset="0"/>
                        </a:rPr>
                        <m:t>=</m:t>
                      </m:r>
                      <m:r>
                        <a:rPr lang="en-US" altLang="zh-CN" i="1">
                          <a:solidFill>
                            <a:schemeClr val="tx1"/>
                          </a:solidFill>
                          <a:latin typeface="Cambria Math" panose="02040503050406030204" charset="0"/>
                          <a:ea typeface="MS Mincho" charset="0"/>
                          <a:cs typeface="Cambria Math" panose="02040503050406030204" charset="0"/>
                        </a:rPr>
                        <m:t>𝑃</m:t>
                      </m:r>
                      <m:r>
                        <a:rPr lang="en-US" altLang="zh-CN" i="1">
                          <a:solidFill>
                            <a:schemeClr val="tx1"/>
                          </a:solidFill>
                          <a:latin typeface="Cambria Math" panose="02040503050406030204" charset="0"/>
                          <a:ea typeface="MS Mincho" charset="0"/>
                          <a:cs typeface="Cambria Math" panose="02040503050406030204" charset="0"/>
                        </a:rPr>
                        <m:t>𝛴</m:t>
                      </m:r>
                      <m:sSup>
                        <m:sSupPr>
                          <m:ctrlPr>
                            <a:rPr lang="en-US" altLang="zh-CN" i="1">
                              <a:solidFill>
                                <a:schemeClr val="tx1"/>
                              </a:solidFill>
                              <a:latin typeface="Cambria Math" panose="02040503050406030204" pitchFamily="18" charset="0"/>
                              <a:ea typeface="MS Mincho" charset="0"/>
                              <a:cs typeface="Cambria Math" panose="02040503050406030204" charset="0"/>
                            </a:rPr>
                          </m:ctrlPr>
                        </m:sSupPr>
                        <m:e>
                          <m:r>
                            <a:rPr lang="en-US" altLang="zh-CN" i="1">
                              <a:solidFill>
                                <a:schemeClr val="tx1"/>
                              </a:solidFill>
                              <a:latin typeface="Cambria Math" panose="02040503050406030204" charset="0"/>
                              <a:ea typeface="MS Mincho" charset="0"/>
                              <a:cs typeface="Cambria Math" panose="02040503050406030204" charset="0"/>
                            </a:rPr>
                            <m:t>𝑄</m:t>
                          </m:r>
                        </m:e>
                        <m:sup>
                          <m:r>
                            <a:rPr lang="en-US" altLang="zh-CN" i="1">
                              <a:solidFill>
                                <a:schemeClr val="tx1"/>
                              </a:solidFill>
                              <a:latin typeface="Cambria Math" panose="02040503050406030204" charset="0"/>
                              <a:ea typeface="MS Mincho" charset="0"/>
                              <a:cs typeface="Cambria Math" panose="02040503050406030204" charset="0"/>
                            </a:rPr>
                            <m:t>𝑇</m:t>
                          </m:r>
                        </m:sup>
                      </m:sSup>
                    </m:oMath>
                  </m:oMathPara>
                </a14:m>
                <a:endParaRPr lang="zh-CN" altLang="en-US">
                  <a:solidFill>
                    <a:schemeClr val="tx1"/>
                  </a:solidFill>
                  <a:latin typeface="Cambria Math" panose="02040503050406030204" charset="0"/>
                  <a:cs typeface="Cambria Math" panose="02040503050406030204" charset="0"/>
                </a:endParaRPr>
              </a:p>
            </p:txBody>
          </p:sp>
        </mc:Choice>
        <mc:Fallback xmlns="">
          <p:sp>
            <p:nvSpPr>
              <p:cNvPr id="59" name="圆角矩形 58"/>
              <p:cNvSpPr>
                <a:spLocks noRot="1" noChangeAspect="1" noMove="1" noResize="1" noEditPoints="1" noAdjustHandles="1" noChangeArrowheads="1" noChangeShapeType="1" noTextEdit="1"/>
              </p:cNvSpPr>
              <p:nvPr>
                <p:custDataLst>
                  <p:tags r:id="rId38"/>
                </p:custDataLst>
              </p:nvPr>
            </p:nvSpPr>
            <p:spPr>
              <a:xfrm>
                <a:off x="838200" y="5342890"/>
                <a:ext cx="2542540" cy="1184275"/>
              </a:xfrm>
              <a:prstGeom prst="roundRect">
                <a:avLst/>
              </a:prstGeom>
              <a:blipFill rotWithShape="1">
                <a:blip r:embed="rId39"/>
                <a:stretch>
                  <a:fillRect l="-250" t="-536" r="-250" b="-536"/>
                </a:stretch>
              </a:blip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cxnSp>
        <p:nvCxnSpPr>
          <p:cNvPr id="60" name="直接箭头连接符 59"/>
          <p:cNvCxnSpPr>
            <a:stCxn id="53" idx="1"/>
            <a:endCxn id="59" idx="3"/>
          </p:cNvCxnSpPr>
          <p:nvPr/>
        </p:nvCxnSpPr>
        <p:spPr>
          <a:xfrm flipH="1">
            <a:off x="3380740" y="5934710"/>
            <a:ext cx="406400" cy="63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349740" y="3925570"/>
            <a:ext cx="2554605" cy="211963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矩形 13"/>
          <p:cNvSpPr/>
          <p:nvPr/>
        </p:nvSpPr>
        <p:spPr>
          <a:xfrm>
            <a:off x="5018405" y="3924935"/>
            <a:ext cx="4224020" cy="212026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矩形 11"/>
          <p:cNvSpPr/>
          <p:nvPr/>
        </p:nvSpPr>
        <p:spPr>
          <a:xfrm>
            <a:off x="740410" y="1511300"/>
            <a:ext cx="3990340" cy="444436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矩形 12"/>
          <p:cNvSpPr/>
          <p:nvPr/>
        </p:nvSpPr>
        <p:spPr>
          <a:xfrm>
            <a:off x="5018405" y="1313815"/>
            <a:ext cx="4592320" cy="204279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低精度复矩阵</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SVD</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算法及仿真</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18" name="文本框 17"/>
          <p:cNvSpPr txBox="1"/>
          <p:nvPr/>
        </p:nvSpPr>
        <p:spPr>
          <a:xfrm>
            <a:off x="685165" y="946785"/>
            <a:ext cx="4289425" cy="368300"/>
          </a:xfrm>
          <a:prstGeom prst="rect">
            <a:avLst/>
          </a:prstGeom>
          <a:noFill/>
        </p:spPr>
        <p:txBody>
          <a:bodyPr wrap="square" rtlCol="0">
            <a:spAutoFit/>
          </a:bodyPr>
          <a:lstStyle/>
          <a:p>
            <a:r>
              <a:rPr lang="zh-CN" altLang="en-US"/>
              <a:t>复矩阵的奇异值分解中的算法：</a:t>
            </a:r>
          </a:p>
        </p:txBody>
      </p:sp>
      <p:sp>
        <p:nvSpPr>
          <p:cNvPr id="2" name="文本框 1"/>
          <p:cNvSpPr txBox="1"/>
          <p:nvPr>
            <p:custDataLst>
              <p:tags r:id="rId1"/>
            </p:custDataLst>
          </p:nvPr>
        </p:nvSpPr>
        <p:spPr>
          <a:xfrm>
            <a:off x="685165" y="1189355"/>
            <a:ext cx="956945" cy="368300"/>
          </a:xfrm>
          <a:prstGeom prst="rect">
            <a:avLst/>
          </a:prstGeom>
          <a:noFill/>
        </p:spPr>
        <p:txBody>
          <a:bodyPr wrap="square" rtlCol="0">
            <a:spAutoFit/>
          </a:bodyPr>
          <a:lstStyle/>
          <a:p>
            <a:r>
              <a:rPr lang="zh-CN" altLang="en-US"/>
              <a:t>算法一：</a:t>
            </a:r>
          </a:p>
        </p:txBody>
      </p:sp>
      <mc:AlternateContent xmlns:mc="http://schemas.openxmlformats.org/markup-compatibility/2006" xmlns:a14="http://schemas.microsoft.com/office/drawing/2010/main">
        <mc:Choice Requires="a14">
          <p:sp>
            <p:nvSpPr>
              <p:cNvPr id="4" name="文本框 3"/>
              <p:cNvSpPr txBox="1"/>
              <p:nvPr/>
            </p:nvSpPr>
            <p:spPr>
              <a:xfrm>
                <a:off x="742315" y="1517015"/>
                <a:ext cx="3992880" cy="4199890"/>
              </a:xfrm>
              <a:prstGeom prst="rect">
                <a:avLst/>
              </a:prstGeom>
              <a:noFill/>
            </p:spPr>
            <p:txBody>
              <a:bodyPr wrap="square" rtlCol="0">
                <a:spAutoFit/>
              </a:bodyPr>
              <a:lstStyle/>
              <a:p>
                <a:r>
                  <a:rPr lang="zh-CN" altLang="en-US" sz="1000"/>
                  <a:t>（</a:t>
                </a:r>
                <a:r>
                  <a:rPr lang="en-US" altLang="zh-CN" sz="1000"/>
                  <a:t>1</a:t>
                </a:r>
                <a:r>
                  <a:rPr lang="zh-CN" altLang="en-US" sz="1000"/>
                  <a:t>）输入二对角矩阵</a:t>
                </a:r>
                <a:r>
                  <a:rPr lang="en-US" altLang="zh-CN" sz="1000"/>
                  <a:t>B</a:t>
                </a:r>
                <a:r>
                  <a:rPr lang="zh-CN" altLang="en-US" sz="1000"/>
                  <a:t>的对角元素</a:t>
                </a:r>
                <a14:m>
                  <m:oMath xmlns:m="http://schemas.openxmlformats.org/officeDocument/2006/math">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𝛿</m:t>
                        </m:r>
                      </m:e>
                      <m:sub>
                        <m:bar>
                          <m:barPr>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𝛿</m:t>
                        </m:r>
                      </m:e>
                      <m:sub>
                        <m:bar>
                          <m:barPr>
                            <m:pos m:val="top"/>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sub>
                    </m:sSub>
                  </m:oMath>
                </a14:m>
                <a:r>
                  <a:rPr lang="zh-CN" altLang="en-US" sz="1000">
                    <a:latin typeface="Cambria Math" panose="02040503050406030204" charset="0"/>
                    <a:cs typeface="Cambria Math" panose="02040503050406030204" charset="0"/>
                  </a:rPr>
                  <a:t>和次对角元素</a:t>
                </a:r>
                <a14:m>
                  <m:oMath xmlns:m="http://schemas.openxmlformats.org/officeDocument/2006/math">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𝛾</m:t>
                        </m:r>
                      </m:e>
                      <m:sub>
                        <m:bar>
                          <m:barPr>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𝛾</m:t>
                        </m:r>
                      </m:e>
                      <m:sub>
                        <m:bar>
                          <m:barPr>
                            <m:pos m:val="top"/>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sub>
                    </m:sSub>
                  </m:oMath>
                </a14:m>
                <a:r>
                  <a:rPr lang="zh-CN" altLang="en-US" sz="1000">
                    <a:latin typeface="Cambria Math" panose="02040503050406030204" charset="0"/>
                    <a:cs typeface="Cambria Math" panose="02040503050406030204" charset="0"/>
                  </a:rPr>
                  <a:t>。</a:t>
                </a:r>
                <a:r>
                  <a:rPr lang="en-US" altLang="zh-CN" sz="1000">
                    <a:latin typeface="Cambria Math" panose="02040503050406030204" charset="0"/>
                    <a:cs typeface="Cambria Math" panose="02040503050406030204" charset="0"/>
                  </a:rPr>
                  <a:t>//</a:t>
                </a:r>
                <a:r>
                  <a:rPr lang="zh-CN" altLang="en-US" sz="1000">
                    <a:latin typeface="Cambria Math" panose="02040503050406030204" charset="0"/>
                    <a:cs typeface="Cambria Math" panose="02040503050406030204" charset="0"/>
                  </a:rPr>
                  <a:t>其中</a:t>
                </a:r>
                <a14:m>
                  <m:oMath xmlns:m="http://schemas.openxmlformats.org/officeDocument/2006/math">
                    <m:bar>
                      <m:barPr>
                        <m:pos m:val="top"/>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r>
                      <a:rPr lang="en-US" altLang="zh-CN" sz="1000" i="1">
                        <a:latin typeface="Cambria Math" panose="02040503050406030204" charset="0"/>
                        <a:cs typeface="Cambria Math" panose="02040503050406030204" charset="0"/>
                      </a:rPr>
                      <m:t>和</m:t>
                    </m:r>
                    <m:bar>
                      <m:barPr>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oMath>
                </a14:m>
                <a:r>
                  <a:rPr lang="zh-CN" altLang="en-US" sz="1000">
                    <a:latin typeface="Cambria Math" panose="02040503050406030204" charset="0"/>
                    <a:cs typeface="Cambria Math" panose="02040503050406030204" charset="0"/>
                  </a:rPr>
                  <a:t>分别为子矩阵</a:t>
                </a:r>
                <a:r>
                  <a:rPr lang="en-US" altLang="zh-CN" sz="1000">
                    <a:latin typeface="Cambria Math" panose="02040503050406030204" charset="0"/>
                    <a:cs typeface="Cambria Math" panose="02040503050406030204" charset="0"/>
                  </a:rPr>
                  <a:t>B</a:t>
                </a:r>
                <a:r>
                  <a:rPr lang="zh-CN" altLang="en-US" sz="1000">
                    <a:latin typeface="Cambria Math" panose="02040503050406030204" charset="0"/>
                    <a:cs typeface="Cambria Math" panose="02040503050406030204" charset="0"/>
                  </a:rPr>
                  <a:t>在总矩阵中的上下标</a:t>
                </a:r>
              </a:p>
              <a:p>
                <a:r>
                  <a:rPr lang="zh-CN" altLang="en-US" sz="1000">
                    <a:latin typeface="Cambria Math" panose="02040503050406030204" charset="0"/>
                    <a:cs typeface="Cambria Math" panose="02040503050406030204" charset="0"/>
                  </a:rPr>
                  <a:t>（</a:t>
                </a:r>
                <a:r>
                  <a:rPr lang="en-US" altLang="zh-CN" sz="1000">
                    <a:latin typeface="Cambria Math" panose="02040503050406030204" charset="0"/>
                    <a:cs typeface="Cambria Math" panose="02040503050406030204" charset="0"/>
                  </a:rPr>
                  <a:t>2</a:t>
                </a:r>
                <a:r>
                  <a:rPr lang="zh-CN" altLang="en-US" sz="1000">
                    <a:latin typeface="Cambria Math" panose="02040503050406030204" charset="0"/>
                    <a:cs typeface="Cambria Math" panose="02040503050406030204" charset="0"/>
                  </a:rPr>
                  <a:t>）</a:t>
                </a:r>
                <a14:m>
                  <m:oMath xmlns:m="http://schemas.openxmlformats.org/officeDocument/2006/math">
                    <m:r>
                      <a:rPr lang="en-US" altLang="zh-CN" sz="1000" i="1">
                        <a:latin typeface="Cambria Math" panose="02040503050406030204" charset="0"/>
                        <a:cs typeface="Cambria Math" panose="02040503050406030204" charset="0"/>
                      </a:rPr>
                      <m:t>𝑑</m:t>
                    </m:r>
                    <m:r>
                      <a:rPr lang="en-US" altLang="zh-CN" sz="1000" i="1">
                        <a:latin typeface="Cambria Math" panose="02040503050406030204" charset="0"/>
                        <a:cs typeface="Cambria Math" panose="02040503050406030204" charset="0"/>
                      </a:rPr>
                      <m:t>=</m:t>
                    </m:r>
                    <m:d>
                      <m:dPr>
                        <m:begChr m:val="["/>
                        <m:endChr m:val="]"/>
                        <m:ctrlPr>
                          <a:rPr lang="en-US" altLang="zh-CN" sz="1000" i="1">
                            <a:latin typeface="Cambria Math" panose="02040503050406030204" pitchFamily="18" charset="0"/>
                            <a:cs typeface="Cambria Math" panose="02040503050406030204" charset="0"/>
                          </a:rPr>
                        </m:ctrlPr>
                      </m:dPr>
                      <m:e>
                        <m:d>
                          <m:dPr>
                            <m:ctrlPr>
                              <a:rPr lang="en-US" altLang="zh-CN" sz="1000" i="1">
                                <a:latin typeface="Cambria Math" panose="02040503050406030204" pitchFamily="18" charset="0"/>
                                <a:cs typeface="Cambria Math" panose="02040503050406030204" charset="0"/>
                              </a:rPr>
                            </m:ctrlPr>
                          </m:dPr>
                          <m:e>
                            <m:sSubSup>
                              <m:sSubSupPr>
                                <m:ctrlPr>
                                  <a:rPr lang="en-US" altLang="zh-CN" sz="1000" i="1">
                                    <a:latin typeface="Cambria Math" panose="02040503050406030204" pitchFamily="18" charset="0"/>
                                    <a:cs typeface="Cambria Math" panose="02040503050406030204" charset="0"/>
                                  </a:rPr>
                                </m:ctrlPr>
                              </m:sSubSupPr>
                              <m:e>
                                <m:r>
                                  <a:rPr lang="en-US" altLang="zh-CN" sz="1000" i="1">
                                    <a:latin typeface="Cambria Math" panose="02040503050406030204" charset="0"/>
                                    <a:cs typeface="Cambria Math" panose="02040503050406030204" charset="0"/>
                                  </a:rPr>
                                  <m:t>𝛿</m:t>
                                </m:r>
                              </m:e>
                              <m:sub>
                                <m:bar>
                                  <m:barPr>
                                    <m:pos m:val="top"/>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r>
                                  <a:rPr lang="en-US" altLang="zh-CN" sz="1000" i="1">
                                    <a:latin typeface="Cambria Math" panose="02040503050406030204" charset="0"/>
                                    <a:cs typeface="Cambria Math" panose="02040503050406030204" charset="0"/>
                                  </a:rPr>
                                  <m:t>−1</m:t>
                                </m:r>
                              </m:sub>
                              <m:sup>
                                <m:r>
                                  <a:rPr lang="en-US" altLang="zh-CN" sz="1000" i="1">
                                    <a:latin typeface="Cambria Math" panose="02040503050406030204" charset="0"/>
                                    <a:cs typeface="Cambria Math" panose="02040503050406030204" charset="0"/>
                                  </a:rPr>
                                  <m:t>2</m:t>
                                </m:r>
                              </m:sup>
                            </m:sSubSup>
                            <m:r>
                              <a:rPr lang="en-US" altLang="zh-CN" sz="1000" i="1">
                                <a:latin typeface="Cambria Math" panose="02040503050406030204" charset="0"/>
                                <a:cs typeface="Cambria Math" panose="02040503050406030204" charset="0"/>
                              </a:rPr>
                              <m:t>+</m:t>
                            </m:r>
                            <m:sSubSup>
                              <m:sSubSupPr>
                                <m:ctrlPr>
                                  <a:rPr lang="en-US" altLang="zh-CN" sz="1000" i="1">
                                    <a:latin typeface="Cambria Math" panose="02040503050406030204" pitchFamily="18" charset="0"/>
                                    <a:cs typeface="Cambria Math" panose="02040503050406030204" charset="0"/>
                                  </a:rPr>
                                </m:ctrlPr>
                              </m:sSubSupPr>
                              <m:e>
                                <m:r>
                                  <a:rPr lang="en-US" altLang="zh-CN" sz="1000" i="1">
                                    <a:latin typeface="Cambria Math" panose="02040503050406030204" charset="0"/>
                                    <a:cs typeface="Cambria Math" panose="02040503050406030204" charset="0"/>
                                  </a:rPr>
                                  <m:t>𝛾</m:t>
                                </m:r>
                              </m:e>
                              <m:sub>
                                <m:bar>
                                  <m:barPr>
                                    <m:pos m:val="top"/>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r>
                                  <a:rPr lang="en-US" altLang="zh-CN" sz="1000" i="1">
                                    <a:latin typeface="Cambria Math" panose="02040503050406030204" charset="0"/>
                                    <a:cs typeface="Cambria Math" panose="02040503050406030204" charset="0"/>
                                  </a:rPr>
                                  <m:t>−1</m:t>
                                </m:r>
                              </m:sub>
                              <m:sup>
                                <m:r>
                                  <a:rPr lang="en-US" altLang="zh-CN" sz="1000" i="1">
                                    <a:latin typeface="Cambria Math" panose="02040503050406030204" charset="0"/>
                                    <a:cs typeface="Cambria Math" panose="02040503050406030204" charset="0"/>
                                  </a:rPr>
                                  <m:t>2</m:t>
                                </m:r>
                              </m:sup>
                            </m:sSubSup>
                          </m:e>
                        </m:d>
                        <m:r>
                          <a:rPr lang="en-US" altLang="zh-CN" sz="1000" i="1">
                            <a:latin typeface="Cambria Math" panose="02040503050406030204" charset="0"/>
                            <a:cs typeface="Cambria Math" panose="02040503050406030204" charset="0"/>
                          </a:rPr>
                          <m:t>−</m:t>
                        </m:r>
                        <m:d>
                          <m:dPr>
                            <m:ctrlPr>
                              <a:rPr lang="en-US" altLang="zh-CN" sz="1000" i="1">
                                <a:latin typeface="Cambria Math" panose="02040503050406030204" pitchFamily="18" charset="0"/>
                                <a:cs typeface="Cambria Math" panose="02040503050406030204" charset="0"/>
                              </a:rPr>
                            </m:ctrlPr>
                          </m:dPr>
                          <m:e>
                            <m:sSubSup>
                              <m:sSubSupPr>
                                <m:ctrlPr>
                                  <a:rPr lang="en-US" altLang="zh-CN" sz="1000" i="1">
                                    <a:latin typeface="Cambria Math" panose="02040503050406030204" pitchFamily="18" charset="0"/>
                                    <a:cs typeface="Cambria Math" panose="02040503050406030204" charset="0"/>
                                  </a:rPr>
                                </m:ctrlPr>
                              </m:sSubSupPr>
                              <m:e>
                                <m:r>
                                  <a:rPr lang="en-US" altLang="zh-CN" sz="1000" i="1">
                                    <a:latin typeface="Cambria Math" panose="02040503050406030204" charset="0"/>
                                    <a:cs typeface="Cambria Math" panose="02040503050406030204" charset="0"/>
                                  </a:rPr>
                                  <m:t>𝛿</m:t>
                                </m:r>
                              </m:e>
                              <m:sub>
                                <m:bar>
                                  <m:barPr>
                                    <m:pos m:val="top"/>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sub>
                              <m:sup>
                                <m:r>
                                  <a:rPr lang="en-US" altLang="zh-CN" sz="1000" i="1">
                                    <a:latin typeface="Cambria Math" panose="02040503050406030204" charset="0"/>
                                    <a:cs typeface="Cambria Math" panose="02040503050406030204" charset="0"/>
                                  </a:rPr>
                                  <m:t>2</m:t>
                                </m:r>
                              </m:sup>
                            </m:sSubSup>
                            <m:r>
                              <a:rPr lang="en-US" altLang="zh-CN" sz="1000" i="1">
                                <a:latin typeface="Cambria Math" panose="02040503050406030204" charset="0"/>
                                <a:cs typeface="Cambria Math" panose="02040503050406030204" charset="0"/>
                              </a:rPr>
                              <m:t>+</m:t>
                            </m:r>
                            <m:sSubSup>
                              <m:sSubSupPr>
                                <m:ctrlPr>
                                  <a:rPr lang="en-US" altLang="zh-CN" sz="1000" i="1">
                                    <a:latin typeface="Cambria Math" panose="02040503050406030204" pitchFamily="18" charset="0"/>
                                    <a:cs typeface="Cambria Math" panose="02040503050406030204" charset="0"/>
                                  </a:rPr>
                                </m:ctrlPr>
                              </m:sSubSupPr>
                              <m:e>
                                <m:r>
                                  <a:rPr lang="en-US" altLang="zh-CN" sz="1000" i="1">
                                    <a:latin typeface="Cambria Math" panose="02040503050406030204" charset="0"/>
                                    <a:cs typeface="Cambria Math" panose="02040503050406030204" charset="0"/>
                                  </a:rPr>
                                  <m:t>𝛾</m:t>
                                </m:r>
                              </m:e>
                              <m:sub>
                                <m:bar>
                                  <m:barPr>
                                    <m:pos m:val="top"/>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sub>
                              <m:sup>
                                <m:r>
                                  <a:rPr lang="en-US" altLang="zh-CN" sz="1000" i="1">
                                    <a:latin typeface="Cambria Math" panose="02040503050406030204" charset="0"/>
                                    <a:cs typeface="Cambria Math" panose="02040503050406030204" charset="0"/>
                                  </a:rPr>
                                  <m:t>2</m:t>
                                </m:r>
                              </m:sup>
                            </m:sSubSup>
                          </m:e>
                        </m:d>
                      </m:e>
                    </m:d>
                    <m:r>
                      <a:rPr lang="en-US" altLang="zh-CN" sz="1000" i="1">
                        <a:latin typeface="Cambria Math" panose="02040503050406030204" charset="0"/>
                        <a:cs typeface="Cambria Math" panose="02040503050406030204" charset="0"/>
                      </a:rPr>
                      <m:t>/2,</m:t>
                    </m:r>
                  </m:oMath>
                </a14:m>
                <a:endParaRPr lang="en-US" altLang="zh-CN" sz="1000" i="1">
                  <a:latin typeface="Cambria Math" panose="02040503050406030204" charset="0"/>
                  <a:cs typeface="Cambria Math" panose="02040503050406030204" charset="0"/>
                </a:endParaRPr>
              </a:p>
              <a:p>
                <a:pPr indent="457200"/>
                <a14:m>
                  <m:oMathPara xmlns:m="http://schemas.openxmlformats.org/officeDocument/2006/math">
                    <m:oMathParaPr>
                      <m:jc m:val="left"/>
                    </m:oMathParaPr>
                    <m:oMath xmlns:m="http://schemas.openxmlformats.org/officeDocument/2006/math">
                      <m:r>
                        <a:rPr lang="en-US" altLang="zh-CN" sz="1000" i="1">
                          <a:latin typeface="Cambria Math" panose="02040503050406030204" charset="0"/>
                          <a:cs typeface="Cambria Math" panose="02040503050406030204" charset="0"/>
                        </a:rPr>
                        <m:t>𝜇</m:t>
                      </m:r>
                      <m:r>
                        <a:rPr lang="en-US" altLang="zh-CN" sz="1000" i="1">
                          <a:latin typeface="Cambria Math" panose="02040503050406030204" charset="0"/>
                          <a:cs typeface="Cambria Math" panose="02040503050406030204" charset="0"/>
                        </a:rPr>
                        <m:t>=</m:t>
                      </m:r>
                      <m:d>
                        <m:dPr>
                          <m:ctrlPr>
                            <a:rPr lang="en-US" altLang="zh-CN" sz="1000" i="1">
                              <a:latin typeface="Cambria Math" panose="02040503050406030204" pitchFamily="18" charset="0"/>
                              <a:cs typeface="Cambria Math" panose="02040503050406030204" charset="0"/>
                            </a:rPr>
                          </m:ctrlPr>
                        </m:dPr>
                        <m:e>
                          <m:sSubSup>
                            <m:sSubSupPr>
                              <m:ctrlPr>
                                <a:rPr lang="en-US" altLang="zh-CN" sz="1000" i="1">
                                  <a:latin typeface="Cambria Math" panose="02040503050406030204" pitchFamily="18" charset="0"/>
                                  <a:cs typeface="Cambria Math" panose="02040503050406030204" charset="0"/>
                                </a:rPr>
                              </m:ctrlPr>
                            </m:sSubSupPr>
                            <m:e>
                              <m:r>
                                <a:rPr lang="en-US" altLang="zh-CN" sz="1000" i="1">
                                  <a:latin typeface="Cambria Math" panose="02040503050406030204" charset="0"/>
                                  <a:cs typeface="Cambria Math" panose="02040503050406030204" charset="0"/>
                                </a:rPr>
                                <m:t>𝛿</m:t>
                              </m:r>
                            </m:e>
                            <m:sub>
                              <m:bar>
                                <m:barPr>
                                  <m:pos m:val="top"/>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sub>
                            <m:sup>
                              <m:r>
                                <a:rPr lang="en-US" altLang="zh-CN" sz="1000" i="1">
                                  <a:latin typeface="Cambria Math" panose="02040503050406030204" charset="0"/>
                                  <a:cs typeface="Cambria Math" panose="02040503050406030204" charset="0"/>
                                </a:rPr>
                                <m:t>2</m:t>
                              </m:r>
                            </m:sup>
                          </m:sSubSup>
                          <m:r>
                            <a:rPr lang="en-US" altLang="zh-CN" sz="1000" i="1">
                              <a:latin typeface="Cambria Math" panose="02040503050406030204" charset="0"/>
                              <a:cs typeface="Cambria Math" panose="02040503050406030204" charset="0"/>
                            </a:rPr>
                            <m:t>+</m:t>
                          </m:r>
                          <m:sSubSup>
                            <m:sSubSupPr>
                              <m:ctrlPr>
                                <a:rPr lang="en-US" altLang="zh-CN" sz="1000" i="1">
                                  <a:latin typeface="Cambria Math" panose="02040503050406030204" pitchFamily="18" charset="0"/>
                                  <a:cs typeface="Cambria Math" panose="02040503050406030204" charset="0"/>
                                </a:rPr>
                              </m:ctrlPr>
                            </m:sSubSupPr>
                            <m:e>
                              <m:r>
                                <a:rPr lang="en-US" altLang="zh-CN" sz="1000" i="1">
                                  <a:latin typeface="Cambria Math" panose="02040503050406030204" charset="0"/>
                                  <a:cs typeface="Cambria Math" panose="02040503050406030204" charset="0"/>
                                </a:rPr>
                                <m:t>𝛾</m:t>
                              </m:r>
                            </m:e>
                            <m:sub>
                              <m:bar>
                                <m:barPr>
                                  <m:pos m:val="top"/>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sub>
                            <m:sup>
                              <m:r>
                                <a:rPr lang="en-US" altLang="zh-CN" sz="1000" i="1">
                                  <a:latin typeface="Cambria Math" panose="02040503050406030204" charset="0"/>
                                  <a:cs typeface="Cambria Math" panose="02040503050406030204" charset="0"/>
                                </a:rPr>
                                <m:t>2</m:t>
                              </m:r>
                            </m:sup>
                          </m:sSubSup>
                        </m:e>
                      </m:d>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𝑑</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𝑠𝑖𝑔𝑛</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𝑑</m:t>
                      </m:r>
                      <m:r>
                        <a:rPr lang="en-US" altLang="zh-CN" sz="1000" i="1">
                          <a:latin typeface="Cambria Math" panose="02040503050406030204" charset="0"/>
                          <a:cs typeface="Cambria Math" panose="02040503050406030204" charset="0"/>
                        </a:rPr>
                        <m:t>)</m:t>
                      </m:r>
                      <m:rad>
                        <m:radPr>
                          <m:degHide m:val="on"/>
                          <m:ctrlPr>
                            <a:rPr lang="en-US" altLang="zh-CN" sz="1000" i="1">
                              <a:latin typeface="Cambria Math" panose="02040503050406030204" pitchFamily="18" charset="0"/>
                              <a:cs typeface="Cambria Math" panose="02040503050406030204" charset="0"/>
                            </a:rPr>
                          </m:ctrlPr>
                        </m:radPr>
                        <m:deg/>
                        <m:e>
                          <m:sSup>
                            <m:sSupPr>
                              <m:ctrlPr>
                                <a:rPr lang="en-US" altLang="zh-CN" sz="1000" i="1">
                                  <a:latin typeface="Cambria Math" panose="02040503050406030204" pitchFamily="18" charset="0"/>
                                  <a:cs typeface="Cambria Math" panose="02040503050406030204" charset="0"/>
                                </a:rPr>
                              </m:ctrlPr>
                            </m:sSupPr>
                            <m:e>
                              <m:r>
                                <a:rPr lang="en-US" altLang="zh-CN" sz="1000" i="1">
                                  <a:latin typeface="Cambria Math" panose="02040503050406030204" charset="0"/>
                                  <a:cs typeface="Cambria Math" panose="02040503050406030204" charset="0"/>
                                </a:rPr>
                                <m:t>𝑑</m:t>
                              </m:r>
                            </m:e>
                            <m:sup>
                              <m:r>
                                <a:rPr lang="en-US" altLang="zh-CN" sz="1000" i="1">
                                  <a:latin typeface="Cambria Math" panose="02040503050406030204" charset="0"/>
                                  <a:cs typeface="Cambria Math" panose="02040503050406030204" charset="0"/>
                                </a:rPr>
                                <m:t>2</m:t>
                              </m:r>
                            </m:sup>
                          </m:sSup>
                          <m:r>
                            <a:rPr lang="en-US" altLang="zh-CN" sz="1000" i="1">
                              <a:latin typeface="Cambria Math" panose="02040503050406030204" charset="0"/>
                              <a:cs typeface="Cambria Math" panose="02040503050406030204" charset="0"/>
                            </a:rPr>
                            <m:t>+</m:t>
                          </m:r>
                          <m:sSubSup>
                            <m:sSubSupPr>
                              <m:ctrlPr>
                                <a:rPr lang="en-US" altLang="zh-CN" sz="1000" i="1">
                                  <a:latin typeface="Cambria Math" panose="02040503050406030204" pitchFamily="18" charset="0"/>
                                  <a:cs typeface="Cambria Math" panose="02040503050406030204" charset="0"/>
                                </a:rPr>
                              </m:ctrlPr>
                            </m:sSubSupPr>
                            <m:e>
                              <m:r>
                                <a:rPr lang="en-US" altLang="zh-CN" sz="1000" i="1">
                                  <a:latin typeface="Cambria Math" panose="02040503050406030204" charset="0"/>
                                  <a:cs typeface="Cambria Math" panose="02040503050406030204" charset="0"/>
                                </a:rPr>
                                <m:t>𝛿</m:t>
                              </m:r>
                            </m:e>
                            <m:sub>
                              <m:bar>
                                <m:barPr>
                                  <m:pos m:val="top"/>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r>
                                <a:rPr lang="en-US" altLang="zh-CN" sz="1000" i="1">
                                  <a:latin typeface="Cambria Math" panose="02040503050406030204" charset="0"/>
                                  <a:cs typeface="Cambria Math" panose="02040503050406030204" charset="0"/>
                                </a:rPr>
                                <m:t>−1</m:t>
                              </m:r>
                            </m:sub>
                            <m:sup>
                              <m:r>
                                <a:rPr lang="en-US" altLang="zh-CN" sz="1000" i="1">
                                  <a:latin typeface="Cambria Math" panose="02040503050406030204" charset="0"/>
                                  <a:cs typeface="Cambria Math" panose="02040503050406030204" charset="0"/>
                                </a:rPr>
                                <m:t>2</m:t>
                              </m:r>
                            </m:sup>
                          </m:sSubSup>
                          <m:sSubSup>
                            <m:sSubSupPr>
                              <m:ctrlPr>
                                <a:rPr lang="en-US" altLang="zh-CN" sz="1000" i="1">
                                  <a:latin typeface="Cambria Math" panose="02040503050406030204" pitchFamily="18" charset="0"/>
                                  <a:cs typeface="Cambria Math" panose="02040503050406030204" charset="0"/>
                                </a:rPr>
                              </m:ctrlPr>
                            </m:sSubSupPr>
                            <m:e>
                              <m:r>
                                <a:rPr lang="en-US" altLang="zh-CN" sz="1000" i="1">
                                  <a:latin typeface="Cambria Math" panose="02040503050406030204" charset="0"/>
                                  <a:cs typeface="Cambria Math" panose="02040503050406030204" charset="0"/>
                                </a:rPr>
                                <m:t>𝛾</m:t>
                              </m:r>
                            </m:e>
                            <m:sub>
                              <m:bar>
                                <m:barPr>
                                  <m:pos m:val="top"/>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sub>
                            <m:sup>
                              <m:r>
                                <a:rPr lang="en-US" altLang="zh-CN" sz="1000" i="1">
                                  <a:latin typeface="Cambria Math" panose="02040503050406030204" charset="0"/>
                                  <a:cs typeface="Cambria Math" panose="02040503050406030204" charset="0"/>
                                </a:rPr>
                                <m:t>2</m:t>
                              </m:r>
                            </m:sup>
                          </m:sSubSup>
                        </m:e>
                      </m:rad>
                      <m:r>
                        <a:rPr lang="en-US" altLang="zh-CN" sz="1000" i="1">
                          <a:latin typeface="Cambria Math" panose="02040503050406030204" charset="0"/>
                          <a:cs typeface="Cambria Math" panose="02040503050406030204" charset="0"/>
                        </a:rPr>
                        <m:t>,</m:t>
                      </m:r>
                    </m:oMath>
                  </m:oMathPara>
                </a14:m>
                <a:endParaRPr lang="en-US" altLang="zh-CN" sz="1000" i="1">
                  <a:latin typeface="Cambria Math" panose="02040503050406030204" charset="0"/>
                  <a:cs typeface="Cambria Math" panose="02040503050406030204" charset="0"/>
                </a:endParaRPr>
              </a:p>
              <a:p>
                <a:pPr indent="457200"/>
                <a14:m>
                  <m:oMath xmlns:m="http://schemas.openxmlformats.org/officeDocument/2006/math">
                    <m:r>
                      <a:rPr lang="en-US" altLang="zh-CN" sz="1000" i="1">
                        <a:latin typeface="Cambria Math" panose="02040503050406030204" charset="0"/>
                        <a:cs typeface="Cambria Math" panose="02040503050406030204" charset="0"/>
                      </a:rPr>
                      <m:t>𝑥</m:t>
                    </m:r>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𝛿</m:t>
                        </m:r>
                      </m:e>
                      <m:sub>
                        <m:bar>
                          <m:barPr>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𝜇</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𝑦</m:t>
                    </m:r>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𝛿</m:t>
                        </m:r>
                      </m:e>
                      <m:sub>
                        <m:bar>
                          <m:barPr>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sub>
                    </m:sSub>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𝛾</m:t>
                        </m:r>
                      </m:e>
                      <m:sub>
                        <m:bar>
                          <m:barPr>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𝑘</m:t>
                    </m:r>
                    <m:r>
                      <a:rPr lang="en-US" altLang="zh-CN" sz="1000" i="1">
                        <a:latin typeface="Cambria Math" panose="02040503050406030204" charset="0"/>
                        <a:cs typeface="Cambria Math" panose="02040503050406030204" charset="0"/>
                      </a:rPr>
                      <m:t>=</m:t>
                    </m:r>
                    <m:bar>
                      <m:barPr>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oMath>
                </a14:m>
                <a:r>
                  <a:rPr lang="en-US" altLang="zh-CN" sz="1000">
                    <a:latin typeface="Cambria Math" panose="02040503050406030204" charset="0"/>
                    <a:cs typeface="Cambria Math" panose="02040503050406030204" charset="0"/>
                  </a:rPr>
                  <a:t>,</a:t>
                </a:r>
              </a:p>
              <a:p>
                <a:pPr indent="457200"/>
                <a14:m>
                  <m:oMathPara xmlns:m="http://schemas.openxmlformats.org/officeDocument/2006/math">
                    <m:oMathParaPr>
                      <m:jc m:val="left"/>
                    </m:oMathParaPr>
                    <m:oMath xmlns:m="http://schemas.openxmlformats.org/officeDocument/2006/math">
                      <m:r>
                        <a:rPr lang="en-US" altLang="zh-CN" sz="1000" i="1">
                          <a:latin typeface="Cambria Math" panose="02040503050406030204" charset="0"/>
                          <a:cs typeface="Cambria Math" panose="02040503050406030204" charset="0"/>
                        </a:rPr>
                        <m:t>𝑄</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𝐼</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𝑃</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𝐼</m:t>
                      </m:r>
                      <m:r>
                        <a:rPr lang="en-US" altLang="zh-CN" sz="1000" i="1">
                          <a:latin typeface="Cambria Math" panose="02040503050406030204" charset="0"/>
                          <a:cs typeface="Cambria Math" panose="02040503050406030204" charset="0"/>
                        </a:rPr>
                        <m:t>;</m:t>
                      </m:r>
                    </m:oMath>
                  </m:oMathPara>
                </a14:m>
                <a:endParaRPr lang="en-US" altLang="zh-CN" sz="1000" i="1">
                  <a:latin typeface="Cambria Math" panose="02040503050406030204" charset="0"/>
                  <a:cs typeface="Cambria Math" panose="02040503050406030204" charset="0"/>
                </a:endParaRPr>
              </a:p>
              <a:p>
                <a:pPr marL="0" lvl="0" indent="0">
                  <a:buNone/>
                </a:pPr>
                <a:r>
                  <a:rPr lang="zh-CN" altLang="en-US" sz="1000">
                    <a:solidFill>
                      <a:schemeClr val="tx1"/>
                    </a:solidFill>
                    <a:latin typeface="Cambria Math" panose="02040503050406030204" charset="0"/>
                    <a:cs typeface="Cambria Math" panose="02040503050406030204" charset="0"/>
                  </a:rPr>
                  <a:t>（</a:t>
                </a:r>
                <a:r>
                  <a:rPr lang="en-US" altLang="zh-CN" sz="1000">
                    <a:solidFill>
                      <a:schemeClr val="tx1"/>
                    </a:solidFill>
                    <a:latin typeface="Cambria Math" panose="02040503050406030204" charset="0"/>
                    <a:cs typeface="Cambria Math" panose="02040503050406030204" charset="0"/>
                  </a:rPr>
                  <a:t>3</a:t>
                </a:r>
                <a:r>
                  <a:rPr lang="zh-CN" altLang="en-US" sz="1000">
                    <a:solidFill>
                      <a:schemeClr val="tx1"/>
                    </a:solidFill>
                    <a:latin typeface="Cambria Math" panose="02040503050406030204" charset="0"/>
                    <a:cs typeface="Cambria Math" panose="02040503050406030204" charset="0"/>
                  </a:rPr>
                  <a:t>）计算</a:t>
                </a:r>
                <a14:m>
                  <m:oMath xmlns:m="http://schemas.openxmlformats.org/officeDocument/2006/math">
                    <m:r>
                      <a:rPr lang="en-US" altLang="zh-CN" sz="1000" i="1">
                        <a:solidFill>
                          <a:schemeClr val="tx1"/>
                        </a:solidFill>
                        <a:latin typeface="Cambria Math" panose="02040503050406030204" charset="0"/>
                        <a:cs typeface="Cambria Math" panose="02040503050406030204" charset="0"/>
                      </a:rPr>
                      <m:t>𝑐</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𝑐𝑜𝑠</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𝜃</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𝑠</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𝑠𝑖𝑛</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𝜃</m:t>
                    </m:r>
                    <m:r>
                      <a:rPr lang="en-US" altLang="zh-CN" sz="1000" i="1">
                        <a:solidFill>
                          <a:schemeClr val="tx1"/>
                        </a:solidFill>
                        <a:latin typeface="Cambria Math" panose="02040503050406030204" charset="0"/>
                        <a:cs typeface="Cambria Math" panose="02040503050406030204" charset="0"/>
                      </a:rPr>
                      <m:t>)和</m:t>
                    </m:r>
                    <m:r>
                      <a:rPr lang="en-US" altLang="zh-CN" sz="1000" i="1">
                        <a:solidFill>
                          <a:schemeClr val="tx1"/>
                        </a:solidFill>
                        <a:latin typeface="Cambria Math" panose="02040503050406030204" charset="0"/>
                        <a:cs typeface="Cambria Math" panose="02040503050406030204" charset="0"/>
                      </a:rPr>
                      <m:t>𝑟</m:t>
                    </m:r>
                    <m:r>
                      <a:rPr lang="en-US" altLang="zh-CN" sz="1000" i="1">
                        <a:solidFill>
                          <a:schemeClr val="tx1"/>
                        </a:solidFill>
                        <a:latin typeface="Cambria Math" panose="02040503050406030204" charset="0"/>
                        <a:cs typeface="Cambria Math" panose="02040503050406030204" charset="0"/>
                      </a:rPr>
                      <m:t>使得</m:t>
                    </m:r>
                  </m:oMath>
                </a14:m>
                <a:r>
                  <a:rPr lang="zh-CN" altLang="en-US" sz="1000">
                    <a:solidFill>
                      <a:schemeClr val="tx1"/>
                    </a:solidFill>
                    <a:latin typeface="Cambria Math" panose="02040503050406030204" charset="0"/>
                    <a:cs typeface="Cambria Math" panose="02040503050406030204" charset="0"/>
                  </a:rPr>
                  <a:t>（算法三）</a:t>
                </a:r>
                <a:endParaRPr lang="en-US" altLang="zh-CN" sz="1000" i="1">
                  <a:solidFill>
                    <a:schemeClr val="tx1"/>
                  </a:solidFill>
                  <a:latin typeface="Cambria Math" panose="02040503050406030204" charset="0"/>
                  <a:cs typeface="Cambria Math" panose="02040503050406030204" charset="0"/>
                </a:endParaRPr>
              </a:p>
              <a:p>
                <a:pPr marL="0" lvl="0" indent="457200">
                  <a:buNone/>
                </a:pPr>
                <a14:m>
                  <m:oMath xmlns:m="http://schemas.openxmlformats.org/officeDocument/2006/math">
                    <m:d>
                      <m:dPr>
                        <m:begChr m:val="["/>
                        <m:endChr m:val="]"/>
                        <m:ctrlPr>
                          <a:rPr lang="en-US" altLang="zh-CN" sz="1000" i="1">
                            <a:solidFill>
                              <a:schemeClr val="tx1"/>
                            </a:solidFill>
                            <a:latin typeface="Cambria Math" panose="02040503050406030204" pitchFamily="18" charset="0"/>
                            <a:cs typeface="Cambria Math" panose="02040503050406030204" charset="0"/>
                          </a:rPr>
                        </m:ctrlPr>
                      </m:dPr>
                      <m:e>
                        <m:m>
                          <m:mPr>
                            <m:mcs>
                              <m:mc>
                                <m:mcPr>
                                  <m:count m:val="2"/>
                                  <m:mcJc m:val="center"/>
                                </m:mcPr>
                              </m:mc>
                            </m:mcs>
                            <m:ctrlPr>
                              <a:rPr lang="en-US" altLang="zh-CN" sz="1000" i="1">
                                <a:solidFill>
                                  <a:schemeClr val="tx1"/>
                                </a:solidFill>
                                <a:latin typeface="Cambria Math" panose="02040503050406030204" pitchFamily="18" charset="0"/>
                                <a:cs typeface="Cambria Math" panose="02040503050406030204" charset="0"/>
                              </a:rPr>
                            </m:ctrlPr>
                          </m:mPr>
                          <m:mr>
                            <m:e>
                              <m:r>
                                <a:rPr lang="en-US" altLang="zh-CN" sz="1000" i="1">
                                  <a:solidFill>
                                    <a:schemeClr val="tx1"/>
                                  </a:solidFill>
                                  <a:latin typeface="Cambria Math" panose="02040503050406030204" charset="0"/>
                                  <a:cs typeface="Cambria Math" panose="02040503050406030204" charset="0"/>
                                </a:rPr>
                                <m:t>𝑥</m:t>
                              </m:r>
                            </m:e>
                            <m:e>
                              <m:r>
                                <a:rPr lang="en-US" altLang="zh-CN" sz="1000" i="1">
                                  <a:solidFill>
                                    <a:schemeClr val="tx1"/>
                                  </a:solidFill>
                                  <a:latin typeface="Cambria Math" panose="02040503050406030204" charset="0"/>
                                  <a:cs typeface="Cambria Math" panose="02040503050406030204" charset="0"/>
                                </a:rPr>
                                <m:t>𝑦</m:t>
                              </m:r>
                            </m:e>
                          </m:mr>
                        </m:m>
                      </m:e>
                    </m:d>
                    <m:d>
                      <m:dPr>
                        <m:begChr m:val="["/>
                        <m:endChr m:val="]"/>
                        <m:ctrlPr>
                          <a:rPr lang="en-US" altLang="zh-CN" sz="1000" i="1">
                            <a:solidFill>
                              <a:schemeClr val="tx1"/>
                            </a:solidFill>
                            <a:latin typeface="Cambria Math" panose="02040503050406030204" pitchFamily="18" charset="0"/>
                            <a:cs typeface="Cambria Math" panose="02040503050406030204" charset="0"/>
                          </a:rPr>
                        </m:ctrlPr>
                      </m:dPr>
                      <m:e>
                        <m:m>
                          <m:mPr>
                            <m:mcs>
                              <m:mc>
                                <m:mcPr>
                                  <m:count m:val="2"/>
                                  <m:mcJc m:val="center"/>
                                </m:mcPr>
                              </m:mc>
                            </m:mcs>
                            <m:ctrlPr>
                              <a:rPr lang="en-US" altLang="zh-CN" sz="1000" i="1">
                                <a:solidFill>
                                  <a:schemeClr val="tx1"/>
                                </a:solidFill>
                                <a:latin typeface="Cambria Math" panose="02040503050406030204" pitchFamily="18" charset="0"/>
                                <a:cs typeface="Cambria Math" panose="02040503050406030204" charset="0"/>
                              </a:rPr>
                            </m:ctrlPr>
                          </m:mPr>
                          <m:mr>
                            <m:e>
                              <m:r>
                                <a:rPr lang="en-US" altLang="zh-CN" sz="1000" i="1">
                                  <a:solidFill>
                                    <a:schemeClr val="tx1"/>
                                  </a:solidFill>
                                  <a:latin typeface="Cambria Math" panose="02040503050406030204" charset="0"/>
                                  <a:cs typeface="Cambria Math" panose="02040503050406030204" charset="0"/>
                                </a:rPr>
                                <m:t>𝑐</m:t>
                              </m:r>
                            </m:e>
                            <m:e>
                              <m:r>
                                <a:rPr lang="en-US" altLang="zh-CN" sz="1000" i="1">
                                  <a:solidFill>
                                    <a:schemeClr val="tx1"/>
                                  </a:solidFill>
                                  <a:latin typeface="Cambria Math" panose="02040503050406030204" charset="0"/>
                                  <a:cs typeface="Cambria Math" panose="02040503050406030204" charset="0"/>
                                </a:rPr>
                                <m:t>𝑠</m:t>
                              </m:r>
                            </m:e>
                          </m:mr>
                          <m:mr>
                            <m:e>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𝑠</m:t>
                              </m:r>
                            </m:e>
                            <m:e>
                              <m:r>
                                <a:rPr lang="en-US" altLang="zh-CN" sz="1000" i="1">
                                  <a:solidFill>
                                    <a:schemeClr val="tx1"/>
                                  </a:solidFill>
                                  <a:latin typeface="Cambria Math" panose="02040503050406030204" charset="0"/>
                                  <a:cs typeface="Cambria Math" panose="02040503050406030204" charset="0"/>
                                </a:rPr>
                                <m:t>𝑐</m:t>
                              </m:r>
                            </m:e>
                          </m:mr>
                        </m:m>
                      </m:e>
                    </m:d>
                  </m:oMath>
                </a14:m>
                <a:r>
                  <a:rPr lang="en-US" altLang="zh-CN" sz="1000">
                    <a:solidFill>
                      <a:schemeClr val="tx1"/>
                    </a:solidFill>
                    <a:latin typeface="Cambria Math" panose="02040503050406030204" charset="0"/>
                    <a:cs typeface="Cambria Math" panose="02040503050406030204" charset="0"/>
                  </a:rPr>
                  <a:t>=</a:t>
                </a:r>
                <a14:m>
                  <m:oMath xmlns:m="http://schemas.openxmlformats.org/officeDocument/2006/math">
                    <m:d>
                      <m:dPr>
                        <m:begChr m:val="["/>
                        <m:endChr m:val="]"/>
                        <m:ctrlPr>
                          <a:rPr lang="en-US" altLang="zh-CN" sz="1000" i="1">
                            <a:solidFill>
                              <a:schemeClr val="tx1"/>
                            </a:solidFill>
                            <a:latin typeface="Cambria Math" panose="02040503050406030204" pitchFamily="18" charset="0"/>
                            <a:cs typeface="Cambria Math" panose="02040503050406030204" charset="0"/>
                          </a:rPr>
                        </m:ctrlPr>
                      </m:dPr>
                      <m:e>
                        <m:m>
                          <m:mPr>
                            <m:mcs>
                              <m:mc>
                                <m:mcPr>
                                  <m:count m:val="2"/>
                                  <m:mcJc m:val="center"/>
                                </m:mcPr>
                              </m:mc>
                            </m:mcs>
                            <m:ctrlPr>
                              <a:rPr lang="en-US" altLang="zh-CN" sz="1000" i="1">
                                <a:solidFill>
                                  <a:schemeClr val="tx1"/>
                                </a:solidFill>
                                <a:latin typeface="Cambria Math" panose="02040503050406030204" pitchFamily="18" charset="0"/>
                                <a:cs typeface="Cambria Math" panose="02040503050406030204" charset="0"/>
                              </a:rPr>
                            </m:ctrlPr>
                          </m:mPr>
                          <m:mr>
                            <m:e>
                              <m:r>
                                <a:rPr lang="en-US" altLang="zh-CN" sz="1000" i="1">
                                  <a:solidFill>
                                    <a:schemeClr val="tx1"/>
                                  </a:solidFill>
                                  <a:latin typeface="Cambria Math" panose="02040503050406030204" charset="0"/>
                                  <a:cs typeface="Cambria Math" panose="02040503050406030204" charset="0"/>
                                </a:rPr>
                                <m:t>𝑟</m:t>
                              </m:r>
                            </m:e>
                            <m:e>
                              <m:r>
                                <a:rPr lang="en-US" altLang="zh-CN" sz="1000" i="1">
                                  <a:solidFill>
                                    <a:schemeClr val="tx1"/>
                                  </a:solidFill>
                                  <a:latin typeface="Cambria Math" panose="02040503050406030204" charset="0"/>
                                  <a:cs typeface="Cambria Math" panose="02040503050406030204" charset="0"/>
                                </a:rPr>
                                <m:t>0</m:t>
                              </m:r>
                            </m:e>
                          </m:mr>
                        </m:m>
                      </m:e>
                    </m:d>
                  </m:oMath>
                </a14:m>
                <a:endParaRPr lang="en-US" altLang="zh-CN" sz="1000" i="1">
                  <a:solidFill>
                    <a:schemeClr val="tx1"/>
                  </a:solidFill>
                  <a:latin typeface="Cambria Math" panose="02040503050406030204" charset="0"/>
                  <a:cs typeface="Cambria Math" panose="02040503050406030204" charset="0"/>
                </a:endParaRPr>
              </a:p>
              <a:p>
                <a:pPr marL="0" lvl="0" indent="457200">
                  <a:buNone/>
                </a:pPr>
                <a:r>
                  <a:rPr lang="zh-CN" altLang="en-US" sz="1000">
                    <a:solidFill>
                      <a:schemeClr val="tx1"/>
                    </a:solidFill>
                    <a:latin typeface="Cambria Math" panose="02040503050406030204" charset="0"/>
                    <a:cs typeface="Cambria Math" panose="02040503050406030204" charset="0"/>
                  </a:rPr>
                  <a:t>并且更新</a:t>
                </a:r>
              </a:p>
              <a:p>
                <a:pPr marL="0" lvl="0" indent="457200">
                  <a:buNone/>
                </a:pPr>
                <a14:m>
                  <m:oMathPara xmlns:m="http://schemas.openxmlformats.org/officeDocument/2006/math">
                    <m:oMathParaPr>
                      <m:jc m:val="left"/>
                    </m:oMathParaPr>
                    <m:oMath xmlns:m="http://schemas.openxmlformats.org/officeDocument/2006/math">
                      <m:d>
                        <m:dPr>
                          <m:begChr m:val="["/>
                          <m:endChr m:val="]"/>
                          <m:ctrlPr>
                            <a:rPr lang="en-US" altLang="zh-CN" sz="1000" i="1">
                              <a:solidFill>
                                <a:schemeClr val="tx1"/>
                              </a:solidFill>
                              <a:latin typeface="Cambria Math" panose="02040503050406030204" pitchFamily="18" charset="0"/>
                              <a:cs typeface="Cambria Math" panose="02040503050406030204" charset="0"/>
                            </a:rPr>
                          </m:ctrlPr>
                        </m:dPr>
                        <m:e>
                          <m:m>
                            <m:mPr>
                              <m:mcs>
                                <m:mc>
                                  <m:mcPr>
                                    <m:count m:val="2"/>
                                    <m:mcJc m:val="center"/>
                                  </m:mcPr>
                                </m:mc>
                              </m:mcs>
                              <m:ctrlPr>
                                <a:rPr lang="en-US" altLang="zh-CN" sz="1000" i="1">
                                  <a:solidFill>
                                    <a:schemeClr val="tx1"/>
                                  </a:solidFill>
                                  <a:latin typeface="Cambria Math" panose="02040503050406030204" pitchFamily="18" charset="0"/>
                                  <a:cs typeface="Cambria Math" panose="02040503050406030204" charset="0"/>
                                </a:rPr>
                              </m:ctrlPr>
                            </m:mPr>
                            <m:mr>
                              <m:e>
                                <m:r>
                                  <a:rPr lang="en-US" altLang="zh-CN" sz="1000" i="1">
                                    <a:solidFill>
                                      <a:schemeClr val="tx1"/>
                                    </a:solidFill>
                                    <a:latin typeface="Cambria Math" panose="02040503050406030204" charset="0"/>
                                    <a:cs typeface="Cambria Math" panose="02040503050406030204" charset="0"/>
                                  </a:rPr>
                                  <m:t>𝑥</m:t>
                                </m:r>
                              </m:e>
                              <m:e>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𝛾</m:t>
                                    </m:r>
                                  </m:e>
                                  <m:sub>
                                    <m:r>
                                      <a:rPr lang="en-US" altLang="zh-CN" sz="1000" i="1">
                                        <a:latin typeface="Cambria Math" panose="02040503050406030204" charset="0"/>
                                        <a:cs typeface="Cambria Math" panose="02040503050406030204" charset="0"/>
                                      </a:rPr>
                                      <m:t>𝑘</m:t>
                                    </m:r>
                                    <m:r>
                                      <a:rPr lang="en-US" altLang="zh-CN" sz="1000" i="1">
                                        <a:latin typeface="Cambria Math" panose="02040503050406030204" charset="0"/>
                                        <a:cs typeface="Cambria Math" panose="02040503050406030204" charset="0"/>
                                      </a:rPr>
                                      <m:t>+1</m:t>
                                    </m:r>
                                  </m:sub>
                                </m:sSub>
                              </m:e>
                            </m:mr>
                            <m:mr>
                              <m:e>
                                <m:r>
                                  <a:rPr lang="en-US" altLang="zh-CN" sz="1000" i="1">
                                    <a:solidFill>
                                      <a:schemeClr val="tx1"/>
                                    </a:solidFill>
                                    <a:latin typeface="Cambria Math" panose="02040503050406030204" charset="0"/>
                                    <a:cs typeface="Cambria Math" panose="02040503050406030204" charset="0"/>
                                  </a:rPr>
                                  <m:t>𝑦</m:t>
                                </m:r>
                              </m:e>
                              <m:e>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𝛿</m:t>
                                    </m:r>
                                  </m:e>
                                  <m:sub>
                                    <m:r>
                                      <a:rPr lang="en-US" altLang="zh-CN" sz="1000" i="1">
                                        <a:latin typeface="Cambria Math" panose="02040503050406030204" charset="0"/>
                                        <a:cs typeface="Cambria Math" panose="02040503050406030204" charset="0"/>
                                      </a:rPr>
                                      <m:t>𝑘</m:t>
                                    </m:r>
                                    <m:r>
                                      <a:rPr lang="en-US" altLang="zh-CN" sz="1000" i="1">
                                        <a:latin typeface="Cambria Math" panose="02040503050406030204" charset="0"/>
                                        <a:cs typeface="Cambria Math" panose="02040503050406030204" charset="0"/>
                                      </a:rPr>
                                      <m:t>+1</m:t>
                                    </m:r>
                                  </m:sub>
                                </m:sSub>
                              </m:e>
                            </m:mr>
                          </m:m>
                        </m:e>
                      </m:d>
                      <m:r>
                        <a:rPr lang="en-US" altLang="zh-CN" sz="1000" i="1">
                          <a:solidFill>
                            <a:schemeClr val="tx1"/>
                          </a:solidFill>
                          <a:latin typeface="Cambria Math" panose="02040503050406030204" charset="0"/>
                          <a:cs typeface="Cambria Math" panose="02040503050406030204" charset="0"/>
                        </a:rPr>
                        <m:t>=</m:t>
                      </m:r>
                      <m:d>
                        <m:dPr>
                          <m:begChr m:val="["/>
                          <m:endChr m:val="]"/>
                          <m:ctrlPr>
                            <a:rPr lang="en-US" altLang="zh-CN" sz="1000" i="1">
                              <a:solidFill>
                                <a:schemeClr val="tx1"/>
                              </a:solidFill>
                              <a:latin typeface="Cambria Math" panose="02040503050406030204" pitchFamily="18" charset="0"/>
                              <a:cs typeface="Cambria Math" panose="02040503050406030204" charset="0"/>
                            </a:rPr>
                          </m:ctrlPr>
                        </m:dPr>
                        <m:e>
                          <m:m>
                            <m:mPr>
                              <m:mcs>
                                <m:mc>
                                  <m:mcPr>
                                    <m:count m:val="2"/>
                                    <m:mcJc m:val="center"/>
                                  </m:mcPr>
                                </m:mc>
                              </m:mcs>
                              <m:ctrlPr>
                                <a:rPr lang="en-US" altLang="zh-CN" sz="1000" i="1">
                                  <a:solidFill>
                                    <a:schemeClr val="tx1"/>
                                  </a:solidFill>
                                  <a:latin typeface="Cambria Math" panose="02040503050406030204" pitchFamily="18" charset="0"/>
                                  <a:cs typeface="Cambria Math" panose="02040503050406030204" charset="0"/>
                                </a:rPr>
                              </m:ctrlPr>
                            </m:mPr>
                            <m:mr>
                              <m:e>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𝛿</m:t>
                                    </m:r>
                                  </m:e>
                                  <m:sub>
                                    <m:r>
                                      <a:rPr lang="en-US" altLang="zh-CN" sz="1000" i="1">
                                        <a:latin typeface="Cambria Math" panose="02040503050406030204" charset="0"/>
                                        <a:cs typeface="Cambria Math" panose="02040503050406030204" charset="0"/>
                                      </a:rPr>
                                      <m:t>𝑘</m:t>
                                    </m:r>
                                  </m:sub>
                                </m:sSub>
                              </m:e>
                              <m:e>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𝛾</m:t>
                                    </m:r>
                                  </m:e>
                                  <m:sub>
                                    <m:r>
                                      <a:rPr lang="en-US" altLang="zh-CN" sz="1000" i="1">
                                        <a:latin typeface="Cambria Math" panose="02040503050406030204" charset="0"/>
                                        <a:cs typeface="Cambria Math" panose="02040503050406030204" charset="0"/>
                                      </a:rPr>
                                      <m:t>𝑘</m:t>
                                    </m:r>
                                    <m:r>
                                      <a:rPr lang="en-US" altLang="zh-CN" sz="1000" i="1">
                                        <a:latin typeface="Cambria Math" panose="02040503050406030204" charset="0"/>
                                        <a:cs typeface="Cambria Math" panose="02040503050406030204" charset="0"/>
                                      </a:rPr>
                                      <m:t>+1</m:t>
                                    </m:r>
                                  </m:sub>
                                </m:sSub>
                              </m:e>
                            </m:mr>
                            <m:mr>
                              <m:e>
                                <m:r>
                                  <a:rPr lang="en-US" altLang="zh-CN" sz="1000" i="1">
                                    <a:solidFill>
                                      <a:schemeClr val="tx1"/>
                                    </a:solidFill>
                                    <a:latin typeface="Cambria Math" panose="02040503050406030204" charset="0"/>
                                    <a:cs typeface="Cambria Math" panose="02040503050406030204" charset="0"/>
                                  </a:rPr>
                                  <m:t>0</m:t>
                                </m:r>
                              </m:e>
                              <m:e>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𝛿</m:t>
                                    </m:r>
                                  </m:e>
                                  <m:sub>
                                    <m:r>
                                      <a:rPr lang="en-US" altLang="zh-CN" sz="1000" i="1">
                                        <a:latin typeface="Cambria Math" panose="02040503050406030204" charset="0"/>
                                        <a:cs typeface="Cambria Math" panose="02040503050406030204" charset="0"/>
                                      </a:rPr>
                                      <m:t>𝑘</m:t>
                                    </m:r>
                                    <m:r>
                                      <a:rPr lang="en-US" altLang="zh-CN" sz="1000" i="1">
                                        <a:latin typeface="Cambria Math" panose="02040503050406030204" charset="0"/>
                                        <a:cs typeface="Cambria Math" panose="02040503050406030204" charset="0"/>
                                      </a:rPr>
                                      <m:t>+1</m:t>
                                    </m:r>
                                  </m:sub>
                                </m:sSub>
                              </m:e>
                            </m:mr>
                          </m:m>
                        </m:e>
                      </m:d>
                      <m:d>
                        <m:dPr>
                          <m:begChr m:val="["/>
                          <m:endChr m:val="]"/>
                          <m:ctrlPr>
                            <a:rPr lang="en-US" altLang="zh-CN" sz="1000" i="1">
                              <a:solidFill>
                                <a:schemeClr val="tx1"/>
                              </a:solidFill>
                              <a:latin typeface="Cambria Math" panose="02040503050406030204" pitchFamily="18" charset="0"/>
                              <a:cs typeface="Cambria Math" panose="02040503050406030204" charset="0"/>
                            </a:rPr>
                          </m:ctrlPr>
                        </m:dPr>
                        <m:e>
                          <m:m>
                            <m:mPr>
                              <m:mcs>
                                <m:mc>
                                  <m:mcPr>
                                    <m:count m:val="2"/>
                                    <m:mcJc m:val="center"/>
                                  </m:mcPr>
                                </m:mc>
                              </m:mcs>
                              <m:ctrlPr>
                                <a:rPr lang="en-US" altLang="zh-CN" sz="1000" i="1">
                                  <a:solidFill>
                                    <a:schemeClr val="tx1"/>
                                  </a:solidFill>
                                  <a:latin typeface="Cambria Math" panose="02040503050406030204" pitchFamily="18" charset="0"/>
                                  <a:cs typeface="Cambria Math" panose="02040503050406030204" charset="0"/>
                                </a:rPr>
                              </m:ctrlPr>
                            </m:mPr>
                            <m:mr>
                              <m:e>
                                <m:r>
                                  <a:rPr lang="en-US" altLang="zh-CN" sz="1000" i="1">
                                    <a:solidFill>
                                      <a:schemeClr val="tx1"/>
                                    </a:solidFill>
                                    <a:latin typeface="Cambria Math" panose="02040503050406030204" charset="0"/>
                                    <a:cs typeface="Cambria Math" panose="02040503050406030204" charset="0"/>
                                  </a:rPr>
                                  <m:t>𝑐</m:t>
                                </m:r>
                              </m:e>
                              <m:e>
                                <m:r>
                                  <a:rPr lang="en-US" altLang="zh-CN" sz="1000" i="1">
                                    <a:solidFill>
                                      <a:schemeClr val="tx1"/>
                                    </a:solidFill>
                                    <a:latin typeface="Cambria Math" panose="02040503050406030204" charset="0"/>
                                    <a:cs typeface="Cambria Math" panose="02040503050406030204" charset="0"/>
                                  </a:rPr>
                                  <m:t>𝑠</m:t>
                                </m:r>
                              </m:e>
                            </m:mr>
                            <m:mr>
                              <m:e>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𝑠</m:t>
                                </m:r>
                              </m:e>
                              <m:e>
                                <m:r>
                                  <a:rPr lang="en-US" altLang="zh-CN" sz="1000" i="1">
                                    <a:solidFill>
                                      <a:schemeClr val="tx1"/>
                                    </a:solidFill>
                                    <a:latin typeface="Cambria Math" panose="02040503050406030204" charset="0"/>
                                    <a:cs typeface="Cambria Math" panose="02040503050406030204" charset="0"/>
                                  </a:rPr>
                                  <m:t>𝑐</m:t>
                                </m:r>
                              </m:e>
                            </m:mr>
                          </m:m>
                        </m:e>
                      </m:d>
                    </m:oMath>
                  </m:oMathPara>
                </a14:m>
                <a:endParaRPr lang="en-US" altLang="zh-CN" sz="1000" i="1">
                  <a:solidFill>
                    <a:schemeClr val="tx1"/>
                  </a:solidFill>
                  <a:latin typeface="Cambria Math" panose="02040503050406030204" charset="0"/>
                  <a:cs typeface="Cambria Math" panose="02040503050406030204" charset="0"/>
                </a:endParaRPr>
              </a:p>
              <a:p>
                <a:pPr marL="0" lvl="0" indent="457200">
                  <a:buNone/>
                </a:pPr>
                <a:r>
                  <a:rPr lang="en-US" altLang="zh-CN" sz="1000">
                    <a:solidFill>
                      <a:schemeClr val="tx1"/>
                    </a:solidFill>
                    <a:latin typeface="Cambria Math" panose="02040503050406030204" charset="0"/>
                    <a:cs typeface="Cambria Math" panose="02040503050406030204" charset="0"/>
                  </a:rPr>
                  <a:t>update(</a:t>
                </a:r>
                <a14:m>
                  <m:oMath xmlns:m="http://schemas.openxmlformats.org/officeDocument/2006/math">
                    <m:r>
                      <a:rPr lang="en-US" altLang="zh-CN" sz="1000" i="1">
                        <a:solidFill>
                          <a:schemeClr val="tx1"/>
                        </a:solidFill>
                        <a:latin typeface="Cambria Math" panose="02040503050406030204" charset="0"/>
                        <a:cs typeface="Cambria Math" panose="02040503050406030204" charset="0"/>
                      </a:rPr>
                      <m:t>𝑐</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𝑠</m:t>
                    </m:r>
                    <m:r>
                      <a:rPr lang="en-US" altLang="zh-CN" sz="1000" i="1">
                        <a:solidFill>
                          <a:schemeClr val="tx1"/>
                        </a:solidFill>
                        <a:latin typeface="Cambria Math" panose="02040503050406030204" charset="0"/>
                        <a:cs typeface="Cambria Math" panose="02040503050406030204" charset="0"/>
                      </a:rPr>
                      <m:t>,</m:t>
                    </m:r>
                    <m:sSub>
                      <m:sSubPr>
                        <m:ctrlPr>
                          <a:rPr lang="en-US" altLang="zh-CN" sz="1000" i="1">
                            <a:solidFill>
                              <a:schemeClr val="tx1"/>
                            </a:solidFill>
                            <a:latin typeface="Cambria Math" panose="02040503050406030204" pitchFamily="18" charset="0"/>
                            <a:cs typeface="Cambria Math" panose="02040503050406030204" charset="0"/>
                          </a:rPr>
                        </m:ctrlPr>
                      </m:sSubPr>
                      <m:e>
                        <m:r>
                          <a:rPr lang="en-US" altLang="zh-CN" sz="1000" i="1">
                            <a:solidFill>
                              <a:schemeClr val="tx1"/>
                            </a:solidFill>
                            <a:latin typeface="Cambria Math" panose="02040503050406030204" charset="0"/>
                            <a:cs typeface="Cambria Math" panose="02040503050406030204" charset="0"/>
                          </a:rPr>
                          <m:t>𝑞</m:t>
                        </m:r>
                      </m:e>
                      <m:sub>
                        <m:r>
                          <a:rPr lang="en-US" altLang="zh-CN" sz="1000" i="1">
                            <a:solidFill>
                              <a:schemeClr val="tx1"/>
                            </a:solidFill>
                            <a:latin typeface="Cambria Math" panose="02040503050406030204" charset="0"/>
                            <a:cs typeface="Cambria Math" panose="02040503050406030204" charset="0"/>
                          </a:rPr>
                          <m:t>𝑘</m:t>
                        </m:r>
                      </m:sub>
                    </m:sSub>
                    <m:r>
                      <a:rPr lang="en-US" altLang="zh-CN" sz="1000" i="1">
                        <a:solidFill>
                          <a:schemeClr val="tx1"/>
                        </a:solidFill>
                        <a:latin typeface="Cambria Math" panose="02040503050406030204" charset="0"/>
                        <a:cs typeface="Cambria Math" panose="02040503050406030204" charset="0"/>
                      </a:rPr>
                      <m:t>,</m:t>
                    </m:r>
                    <m:sSub>
                      <m:sSubPr>
                        <m:ctrlPr>
                          <a:rPr lang="en-US" altLang="zh-CN" sz="1000" i="1">
                            <a:solidFill>
                              <a:schemeClr val="tx1"/>
                            </a:solidFill>
                            <a:latin typeface="Cambria Math" panose="02040503050406030204" pitchFamily="18" charset="0"/>
                            <a:cs typeface="Cambria Math" panose="02040503050406030204" charset="0"/>
                          </a:rPr>
                        </m:ctrlPr>
                      </m:sSubPr>
                      <m:e>
                        <m:r>
                          <a:rPr lang="en-US" altLang="zh-CN" sz="1000" i="1">
                            <a:solidFill>
                              <a:schemeClr val="tx1"/>
                            </a:solidFill>
                            <a:latin typeface="Cambria Math" panose="02040503050406030204" charset="0"/>
                            <a:cs typeface="Cambria Math" panose="02040503050406030204" charset="0"/>
                          </a:rPr>
                          <m:t>𝑞</m:t>
                        </m:r>
                      </m:e>
                      <m:sub>
                        <m:r>
                          <a:rPr lang="en-US" altLang="zh-CN" sz="1000" i="1">
                            <a:solidFill>
                              <a:schemeClr val="tx1"/>
                            </a:solidFill>
                            <a:latin typeface="Cambria Math" panose="02040503050406030204" charset="0"/>
                            <a:cs typeface="Cambria Math" panose="02040503050406030204" charset="0"/>
                          </a:rPr>
                          <m:t>𝑘</m:t>
                        </m:r>
                        <m:r>
                          <a:rPr lang="en-US" altLang="zh-CN" sz="1000" i="1">
                            <a:solidFill>
                              <a:schemeClr val="tx1"/>
                            </a:solidFill>
                            <a:latin typeface="Cambria Math" panose="02040503050406030204" charset="0"/>
                            <a:cs typeface="Cambria Math" panose="02040503050406030204" charset="0"/>
                          </a:rPr>
                          <m:t>+1</m:t>
                        </m:r>
                      </m:sub>
                    </m:sSub>
                    <m:r>
                      <a:rPr lang="en-US" altLang="zh-CN" sz="1000" i="1">
                        <a:solidFill>
                          <a:schemeClr val="tx1"/>
                        </a:solidFill>
                        <a:latin typeface="Cambria Math" panose="02040503050406030204" charset="0"/>
                        <a:cs typeface="Cambria Math" panose="02040503050406030204" charset="0"/>
                      </a:rPr>
                      <m:t>)</m:t>
                    </m:r>
                  </m:oMath>
                </a14:m>
                <a:endParaRPr lang="en-US" altLang="zh-CN" sz="1000" i="1">
                  <a:solidFill>
                    <a:schemeClr val="tx1"/>
                  </a:solidFill>
                  <a:latin typeface="Cambria Math" panose="02040503050406030204" charset="0"/>
                  <a:cs typeface="Cambria Math" panose="02040503050406030204" charset="0"/>
                </a:endParaRPr>
              </a:p>
              <a:p>
                <a:pPr marL="0" lvl="0" indent="457200">
                  <a:buNone/>
                </a:pPr>
                <a:r>
                  <a:rPr lang="en-US" altLang="zh-CN" sz="1000">
                    <a:solidFill>
                      <a:schemeClr val="tx1"/>
                    </a:solidFill>
                    <a:latin typeface="Cambria Math" panose="02040503050406030204" charset="0"/>
                    <a:cs typeface="Cambria Math" panose="02040503050406030204" charset="0"/>
                  </a:rPr>
                  <a:t>//</a:t>
                </a:r>
                <a:r>
                  <a:rPr lang="zh-CN" altLang="en-US" sz="1000">
                    <a:solidFill>
                      <a:schemeClr val="tx1"/>
                    </a:solidFill>
                    <a:latin typeface="Cambria Math" panose="02040503050406030204" charset="0"/>
                    <a:cs typeface="Cambria Math" panose="02040503050406030204" charset="0"/>
                  </a:rPr>
                  <a:t>其中</a:t>
                </a:r>
                <a14:m>
                  <m:oMath xmlns:m="http://schemas.openxmlformats.org/officeDocument/2006/math">
                    <m:sSub>
                      <m:sSubPr>
                        <m:ctrlPr>
                          <a:rPr lang="en-US" altLang="zh-CN" sz="1000" i="1">
                            <a:solidFill>
                              <a:schemeClr val="tx1"/>
                            </a:solidFill>
                            <a:latin typeface="Cambria Math" panose="02040503050406030204" pitchFamily="18" charset="0"/>
                            <a:cs typeface="Cambria Math" panose="02040503050406030204" charset="0"/>
                          </a:rPr>
                        </m:ctrlPr>
                      </m:sSubPr>
                      <m:e>
                        <m:r>
                          <a:rPr lang="en-US" altLang="zh-CN" sz="1000" i="1">
                            <a:solidFill>
                              <a:schemeClr val="tx1"/>
                            </a:solidFill>
                            <a:latin typeface="Cambria Math" panose="02040503050406030204" charset="0"/>
                            <a:cs typeface="Cambria Math" panose="02040503050406030204" charset="0"/>
                          </a:rPr>
                          <m:t>𝑞</m:t>
                        </m:r>
                      </m:e>
                      <m:sub>
                        <m:r>
                          <a:rPr lang="en-US" altLang="zh-CN" sz="1000" i="1">
                            <a:solidFill>
                              <a:schemeClr val="tx1"/>
                            </a:solidFill>
                            <a:latin typeface="Cambria Math" panose="02040503050406030204" charset="0"/>
                            <a:cs typeface="Cambria Math" panose="02040503050406030204" charset="0"/>
                          </a:rPr>
                          <m:t>𝑘</m:t>
                        </m:r>
                      </m:sub>
                    </m:sSub>
                    <m:r>
                      <a:rPr lang="en-US" altLang="zh-CN" sz="1000" i="1">
                        <a:solidFill>
                          <a:schemeClr val="tx1"/>
                        </a:solidFill>
                        <a:latin typeface="Cambria Math" panose="02040503050406030204" charset="0"/>
                        <a:cs typeface="Cambria Math" panose="02040503050406030204" charset="0"/>
                      </a:rPr>
                      <m:t>,</m:t>
                    </m:r>
                    <m:sSub>
                      <m:sSubPr>
                        <m:ctrlPr>
                          <a:rPr lang="en-US" altLang="zh-CN" sz="1000" i="1">
                            <a:solidFill>
                              <a:schemeClr val="tx1"/>
                            </a:solidFill>
                            <a:latin typeface="Cambria Math" panose="02040503050406030204" pitchFamily="18" charset="0"/>
                            <a:cs typeface="Cambria Math" panose="02040503050406030204" charset="0"/>
                          </a:rPr>
                        </m:ctrlPr>
                      </m:sSubPr>
                      <m:e>
                        <m:r>
                          <a:rPr lang="en-US" altLang="zh-CN" sz="1000" i="1">
                            <a:solidFill>
                              <a:schemeClr val="tx1"/>
                            </a:solidFill>
                            <a:latin typeface="Cambria Math" panose="02040503050406030204" charset="0"/>
                            <a:cs typeface="Cambria Math" panose="02040503050406030204" charset="0"/>
                          </a:rPr>
                          <m:t>𝑞</m:t>
                        </m:r>
                      </m:e>
                      <m:sub>
                        <m:r>
                          <a:rPr lang="en-US" altLang="zh-CN" sz="1000" i="1">
                            <a:solidFill>
                              <a:schemeClr val="tx1"/>
                            </a:solidFill>
                            <a:latin typeface="Cambria Math" panose="02040503050406030204" charset="0"/>
                            <a:cs typeface="Cambria Math" panose="02040503050406030204" charset="0"/>
                          </a:rPr>
                          <m:t>𝑘</m:t>
                        </m:r>
                        <m:r>
                          <a:rPr lang="en-US" altLang="zh-CN" sz="1000" i="1">
                            <a:solidFill>
                              <a:schemeClr val="tx1"/>
                            </a:solidFill>
                            <a:latin typeface="Cambria Math" panose="02040503050406030204" charset="0"/>
                            <a:cs typeface="Cambria Math" panose="02040503050406030204" charset="0"/>
                          </a:rPr>
                          <m:t>+1</m:t>
                        </m:r>
                      </m:sub>
                    </m:sSub>
                  </m:oMath>
                </a14:m>
                <a:r>
                  <a:rPr lang="zh-CN" altLang="en-US" sz="1000">
                    <a:solidFill>
                      <a:schemeClr val="tx1"/>
                    </a:solidFill>
                    <a:latin typeface="Cambria Math" panose="02040503050406030204" charset="0"/>
                    <a:cs typeface="Cambria Math" panose="02040503050406030204" charset="0"/>
                  </a:rPr>
                  <a:t>分别为矩阵</a:t>
                </a:r>
                <a:r>
                  <a:rPr lang="en-US" altLang="zh-CN" sz="1000">
                    <a:solidFill>
                      <a:schemeClr val="tx1"/>
                    </a:solidFill>
                    <a:latin typeface="Cambria Math" panose="02040503050406030204" charset="0"/>
                    <a:cs typeface="Cambria Math" panose="02040503050406030204" charset="0"/>
                  </a:rPr>
                  <a:t>Q</a:t>
                </a:r>
                <a:r>
                  <a:rPr lang="zh-CN" altLang="en-US" sz="1000">
                    <a:solidFill>
                      <a:schemeClr val="tx1"/>
                    </a:solidFill>
                    <a:latin typeface="Cambria Math" panose="02040503050406030204" charset="0"/>
                    <a:cs typeface="Cambria Math" panose="02040503050406030204" charset="0"/>
                  </a:rPr>
                  <a:t>的第</a:t>
                </a:r>
                <a:r>
                  <a:rPr lang="en-US" altLang="zh-CN" sz="1000">
                    <a:solidFill>
                      <a:schemeClr val="tx1"/>
                    </a:solidFill>
                    <a:latin typeface="Cambria Math" panose="02040503050406030204" charset="0"/>
                    <a:cs typeface="Cambria Math" panose="02040503050406030204" charset="0"/>
                  </a:rPr>
                  <a:t>k</a:t>
                </a:r>
                <a:r>
                  <a:rPr lang="zh-CN" altLang="en-US" sz="1000">
                    <a:solidFill>
                      <a:schemeClr val="tx1"/>
                    </a:solidFill>
                    <a:latin typeface="Cambria Math" panose="02040503050406030204" charset="0"/>
                    <a:cs typeface="Cambria Math" panose="02040503050406030204" charset="0"/>
                  </a:rPr>
                  <a:t>和</a:t>
                </a:r>
                <a:r>
                  <a:rPr lang="en-US" altLang="zh-CN" sz="1000">
                    <a:solidFill>
                      <a:schemeClr val="tx1"/>
                    </a:solidFill>
                    <a:latin typeface="Cambria Math" panose="02040503050406030204" charset="0"/>
                    <a:cs typeface="Cambria Math" panose="02040503050406030204" charset="0"/>
                  </a:rPr>
                  <a:t>k+1</a:t>
                </a:r>
                <a:r>
                  <a:rPr lang="zh-CN" altLang="en-US" sz="1000">
                    <a:solidFill>
                      <a:schemeClr val="tx1"/>
                    </a:solidFill>
                    <a:latin typeface="Cambria Math" panose="02040503050406030204" charset="0"/>
                    <a:cs typeface="Cambria Math" panose="02040503050406030204" charset="0"/>
                  </a:rPr>
                  <a:t>列</a:t>
                </a:r>
              </a:p>
              <a:p>
                <a:pPr marL="0" lvl="0" indent="0">
                  <a:buNone/>
                </a:pPr>
                <a:r>
                  <a:rPr lang="zh-CN" altLang="en-US" sz="1000">
                    <a:solidFill>
                      <a:schemeClr val="tx1"/>
                    </a:solidFill>
                    <a:latin typeface="Cambria Math" panose="02040503050406030204" charset="0"/>
                    <a:cs typeface="Cambria Math" panose="02040503050406030204" charset="0"/>
                  </a:rPr>
                  <a:t>（</a:t>
                </a:r>
                <a:r>
                  <a:rPr lang="en-US" altLang="zh-CN" sz="1000">
                    <a:solidFill>
                      <a:schemeClr val="tx1"/>
                    </a:solidFill>
                    <a:latin typeface="Cambria Math" panose="02040503050406030204" charset="0"/>
                    <a:cs typeface="Cambria Math" panose="02040503050406030204" charset="0"/>
                  </a:rPr>
                  <a:t>4</a:t>
                </a:r>
                <a:r>
                  <a:rPr lang="zh-CN" altLang="en-US" sz="1000">
                    <a:solidFill>
                      <a:schemeClr val="tx1"/>
                    </a:solidFill>
                    <a:latin typeface="Cambria Math" panose="02040503050406030204" charset="0"/>
                    <a:cs typeface="Cambria Math" panose="02040503050406030204" charset="0"/>
                  </a:rPr>
                  <a:t>）如果</a:t>
                </a:r>
                <a14:m>
                  <m:oMath xmlns:m="http://schemas.openxmlformats.org/officeDocument/2006/math">
                    <m:r>
                      <a:rPr lang="en-US" altLang="zh-CN" sz="1000" i="1">
                        <a:solidFill>
                          <a:schemeClr val="tx1"/>
                        </a:solidFill>
                        <a:latin typeface="Cambria Math" panose="02040503050406030204" charset="0"/>
                        <a:cs typeface="Cambria Math" panose="02040503050406030204" charset="0"/>
                      </a:rPr>
                      <m:t>𝑘</m:t>
                    </m:r>
                    <m:r>
                      <a:rPr lang="en-US" altLang="zh-CN" sz="1000" i="1">
                        <a:solidFill>
                          <a:schemeClr val="tx1"/>
                        </a:solidFill>
                        <a:latin typeface="Cambria Math" panose="02040503050406030204" charset="0"/>
                        <a:cs typeface="Cambria Math" panose="02040503050406030204" charset="0"/>
                      </a:rPr>
                      <m:t>&gt;</m:t>
                    </m:r>
                    <m:bar>
                      <m:barPr>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oMath>
                </a14:m>
                <a:r>
                  <a:rPr lang="en-US" altLang="zh-CN" sz="1000">
                    <a:solidFill>
                      <a:schemeClr val="tx1"/>
                    </a:solidFill>
                    <a:latin typeface="Cambria Math" panose="02040503050406030204" charset="0"/>
                    <a:cs typeface="Cambria Math" panose="02040503050406030204" charset="0"/>
                  </a:rPr>
                  <a:t>,</a:t>
                </a:r>
                <a:r>
                  <a:rPr lang="zh-CN" altLang="en-US" sz="1000">
                    <a:solidFill>
                      <a:schemeClr val="tx1"/>
                    </a:solidFill>
                    <a:latin typeface="Cambria Math" panose="02040503050406030204" charset="0"/>
                    <a:cs typeface="Cambria Math" panose="02040503050406030204" charset="0"/>
                  </a:rPr>
                  <a:t>则</a:t>
                </a:r>
                <a14:m>
                  <m:oMath xmlns:m="http://schemas.openxmlformats.org/officeDocument/2006/math">
                    <m:sSub>
                      <m:sSubPr>
                        <m:ctrlPr>
                          <a:rPr lang="en-US" altLang="zh-CN" sz="1000" i="1">
                            <a:solidFill>
                              <a:schemeClr val="tx1"/>
                            </a:solidFill>
                            <a:latin typeface="Cambria Math" panose="02040503050406030204" pitchFamily="18" charset="0"/>
                            <a:cs typeface="Cambria Math" panose="02040503050406030204" charset="0"/>
                          </a:rPr>
                        </m:ctrlPr>
                      </m:sSubPr>
                      <m:e>
                        <m:r>
                          <a:rPr lang="en-US" altLang="zh-CN" sz="1000" i="1">
                            <a:solidFill>
                              <a:schemeClr val="tx1"/>
                            </a:solidFill>
                            <a:latin typeface="Cambria Math" panose="02040503050406030204" charset="0"/>
                            <a:cs typeface="Cambria Math" panose="02040503050406030204" charset="0"/>
                          </a:rPr>
                          <m:t>𝛾</m:t>
                        </m:r>
                      </m:e>
                      <m:sub>
                        <m:r>
                          <a:rPr lang="en-US" altLang="zh-CN" sz="1000" i="1">
                            <a:solidFill>
                              <a:schemeClr val="tx1"/>
                            </a:solidFill>
                            <a:latin typeface="Cambria Math" panose="02040503050406030204" charset="0"/>
                            <a:cs typeface="Cambria Math" panose="02040503050406030204" charset="0"/>
                          </a:rPr>
                          <m:t>𝑘</m:t>
                        </m:r>
                      </m:sub>
                    </m:sSub>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𝑟</m:t>
                    </m:r>
                  </m:oMath>
                </a14:m>
                <a:r>
                  <a:rPr lang="en-US" altLang="zh-CN" sz="1000">
                    <a:solidFill>
                      <a:schemeClr val="tx1"/>
                    </a:solidFill>
                    <a:latin typeface="Cambria Math" panose="02040503050406030204" charset="0"/>
                    <a:cs typeface="Cambria Math" panose="02040503050406030204" charset="0"/>
                  </a:rPr>
                  <a:t>;</a:t>
                </a:r>
                <a:r>
                  <a:rPr lang="zh-CN" altLang="en-US" sz="1000">
                    <a:solidFill>
                      <a:schemeClr val="tx1"/>
                    </a:solidFill>
                    <a:latin typeface="Cambria Math" panose="02040503050406030204" charset="0"/>
                    <a:cs typeface="Cambria Math" panose="02040503050406030204" charset="0"/>
                  </a:rPr>
                  <a:t>否则进行下一步</a:t>
                </a:r>
              </a:p>
              <a:p>
                <a:pPr marL="0" lvl="0" indent="0">
                  <a:buNone/>
                </a:pPr>
                <a:r>
                  <a:rPr lang="zh-CN" altLang="en-US" sz="1000">
                    <a:solidFill>
                      <a:schemeClr val="tx1"/>
                    </a:solidFill>
                    <a:latin typeface="Cambria Math" panose="02040503050406030204" charset="0"/>
                    <a:cs typeface="Cambria Math" panose="02040503050406030204" charset="0"/>
                  </a:rPr>
                  <a:t>（</a:t>
                </a:r>
                <a:r>
                  <a:rPr lang="en-US" altLang="zh-CN" sz="1000">
                    <a:solidFill>
                      <a:schemeClr val="tx1"/>
                    </a:solidFill>
                    <a:latin typeface="Cambria Math" panose="02040503050406030204" charset="0"/>
                    <a:cs typeface="Cambria Math" panose="02040503050406030204" charset="0"/>
                  </a:rPr>
                  <a:t>5</a:t>
                </a:r>
                <a:r>
                  <a:rPr lang="zh-CN" altLang="en-US" sz="1000">
                    <a:solidFill>
                      <a:schemeClr val="tx1"/>
                    </a:solidFill>
                    <a:latin typeface="Cambria Math" panose="02040503050406030204" charset="0"/>
                    <a:cs typeface="Cambria Math" panose="02040503050406030204" charset="0"/>
                  </a:rPr>
                  <a:t>）计算</a:t>
                </a:r>
                <a14:m>
                  <m:oMath xmlns:m="http://schemas.openxmlformats.org/officeDocument/2006/math">
                    <m:r>
                      <a:rPr lang="en-US" altLang="zh-CN" sz="1000" i="1">
                        <a:solidFill>
                          <a:schemeClr val="tx1"/>
                        </a:solidFill>
                        <a:latin typeface="Cambria Math" panose="02040503050406030204" charset="0"/>
                        <a:cs typeface="Cambria Math" panose="02040503050406030204" charset="0"/>
                      </a:rPr>
                      <m:t>𝑐</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𝑐𝑜𝑠</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𝜃</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𝑠</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𝑠𝑖𝑛</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𝜃</m:t>
                    </m:r>
                    <m:r>
                      <a:rPr lang="en-US" altLang="zh-CN" sz="1000" i="1">
                        <a:solidFill>
                          <a:schemeClr val="tx1"/>
                        </a:solidFill>
                        <a:latin typeface="Cambria Math" panose="02040503050406030204" charset="0"/>
                        <a:cs typeface="Cambria Math" panose="02040503050406030204" charset="0"/>
                      </a:rPr>
                      <m:t>)和</m:t>
                    </m:r>
                    <m:r>
                      <a:rPr lang="en-US" altLang="zh-CN" sz="1000" i="1">
                        <a:solidFill>
                          <a:schemeClr val="tx1"/>
                        </a:solidFill>
                        <a:latin typeface="Cambria Math" panose="02040503050406030204" charset="0"/>
                        <a:cs typeface="Cambria Math" panose="02040503050406030204" charset="0"/>
                      </a:rPr>
                      <m:t>𝑟</m:t>
                    </m:r>
                    <m:r>
                      <a:rPr lang="en-US" altLang="zh-CN" sz="1000" i="1">
                        <a:solidFill>
                          <a:schemeClr val="tx1"/>
                        </a:solidFill>
                        <a:latin typeface="Cambria Math" panose="02040503050406030204" charset="0"/>
                        <a:cs typeface="Cambria Math" panose="02040503050406030204" charset="0"/>
                      </a:rPr>
                      <m:t>使得</m:t>
                    </m:r>
                  </m:oMath>
                </a14:m>
                <a:r>
                  <a:rPr lang="zh-CN" altLang="en-US" sz="1000">
                    <a:latin typeface="Cambria Math" panose="02040503050406030204" charset="0"/>
                    <a:cs typeface="Cambria Math" panose="02040503050406030204" charset="0"/>
                    <a:sym typeface="+mn-ea"/>
                  </a:rPr>
                  <a:t>（算法三）</a:t>
                </a:r>
                <a:endParaRPr lang="en-US" altLang="zh-CN" sz="1000" i="1">
                  <a:solidFill>
                    <a:schemeClr val="tx1"/>
                  </a:solidFill>
                  <a:latin typeface="Cambria Math" panose="02040503050406030204" charset="0"/>
                  <a:cs typeface="Cambria Math" panose="02040503050406030204" charset="0"/>
                </a:endParaRPr>
              </a:p>
              <a:p>
                <a:pPr marL="457200" lvl="1" indent="0">
                  <a:buNone/>
                </a:pPr>
                <a14:m>
                  <m:oMath xmlns:m="http://schemas.openxmlformats.org/officeDocument/2006/math">
                    <m:sSup>
                      <m:sSupPr>
                        <m:ctrlPr>
                          <a:rPr lang="en-US" altLang="zh-CN" sz="1000" i="1">
                            <a:solidFill>
                              <a:schemeClr val="tx1"/>
                            </a:solidFill>
                            <a:latin typeface="Cambria Math" panose="02040503050406030204" pitchFamily="18" charset="0"/>
                            <a:cs typeface="Cambria Math" panose="02040503050406030204" charset="0"/>
                          </a:rPr>
                        </m:ctrlPr>
                      </m:sSupPr>
                      <m:e>
                        <m:d>
                          <m:dPr>
                            <m:begChr m:val="["/>
                            <m:endChr m:val="]"/>
                            <m:ctrlPr>
                              <a:rPr lang="en-US" altLang="zh-CN" sz="1000" i="1">
                                <a:solidFill>
                                  <a:schemeClr val="tx1"/>
                                </a:solidFill>
                                <a:latin typeface="Cambria Math" panose="02040503050406030204" pitchFamily="18" charset="0"/>
                                <a:cs typeface="Cambria Math" panose="02040503050406030204" charset="0"/>
                              </a:rPr>
                            </m:ctrlPr>
                          </m:dPr>
                          <m:e>
                            <m:m>
                              <m:mPr>
                                <m:mcs>
                                  <m:mc>
                                    <m:mcPr>
                                      <m:count m:val="2"/>
                                      <m:mcJc m:val="center"/>
                                    </m:mcPr>
                                  </m:mc>
                                </m:mcs>
                                <m:ctrlPr>
                                  <a:rPr lang="en-US" altLang="zh-CN" sz="1000" i="1">
                                    <a:solidFill>
                                      <a:schemeClr val="tx1"/>
                                    </a:solidFill>
                                    <a:latin typeface="Cambria Math" panose="02040503050406030204" pitchFamily="18" charset="0"/>
                                    <a:cs typeface="Cambria Math" panose="02040503050406030204" charset="0"/>
                                  </a:rPr>
                                </m:ctrlPr>
                              </m:mPr>
                              <m:mr>
                                <m:e>
                                  <m:r>
                                    <a:rPr lang="en-US" altLang="zh-CN" sz="1000" i="1">
                                      <a:solidFill>
                                        <a:schemeClr val="tx1"/>
                                      </a:solidFill>
                                      <a:latin typeface="Cambria Math" panose="02040503050406030204" charset="0"/>
                                      <a:cs typeface="Cambria Math" panose="02040503050406030204" charset="0"/>
                                    </a:rPr>
                                    <m:t>𝑐</m:t>
                                  </m:r>
                                </m:e>
                                <m:e>
                                  <m:r>
                                    <a:rPr lang="en-US" altLang="zh-CN" sz="1000" i="1">
                                      <a:solidFill>
                                        <a:schemeClr val="tx1"/>
                                      </a:solidFill>
                                      <a:latin typeface="Cambria Math" panose="02040503050406030204" charset="0"/>
                                      <a:cs typeface="Cambria Math" panose="02040503050406030204" charset="0"/>
                                    </a:rPr>
                                    <m:t>𝑠</m:t>
                                  </m:r>
                                </m:e>
                              </m:mr>
                              <m:mr>
                                <m:e>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𝑠</m:t>
                                  </m:r>
                                </m:e>
                                <m:e>
                                  <m:r>
                                    <a:rPr lang="en-US" altLang="zh-CN" sz="1000" i="1">
                                      <a:solidFill>
                                        <a:schemeClr val="tx1"/>
                                      </a:solidFill>
                                      <a:latin typeface="Cambria Math" panose="02040503050406030204" charset="0"/>
                                      <a:cs typeface="Cambria Math" panose="02040503050406030204" charset="0"/>
                                    </a:rPr>
                                    <m:t>𝑐</m:t>
                                  </m:r>
                                </m:e>
                              </m:mr>
                            </m:m>
                          </m:e>
                        </m:d>
                      </m:e>
                      <m:sup>
                        <m:r>
                          <a:rPr lang="en-US" altLang="zh-CN" sz="1000" i="1">
                            <a:solidFill>
                              <a:schemeClr val="tx1"/>
                            </a:solidFill>
                            <a:latin typeface="Cambria Math" panose="02040503050406030204" charset="0"/>
                            <a:cs typeface="Cambria Math" panose="02040503050406030204" charset="0"/>
                          </a:rPr>
                          <m:t>𝑇</m:t>
                        </m:r>
                      </m:sup>
                    </m:sSup>
                    <m:d>
                      <m:dPr>
                        <m:begChr m:val="["/>
                        <m:endChr m:val="]"/>
                        <m:ctrlPr>
                          <a:rPr lang="en-US" altLang="zh-CN" sz="1000" i="1">
                            <a:solidFill>
                              <a:schemeClr val="tx1"/>
                            </a:solidFill>
                            <a:latin typeface="Cambria Math" panose="02040503050406030204" pitchFamily="18" charset="0"/>
                            <a:cs typeface="Cambria Math" panose="02040503050406030204" charset="0"/>
                          </a:rPr>
                        </m:ctrlPr>
                      </m:dPr>
                      <m:e>
                        <m:m>
                          <m:mPr>
                            <m:mcs>
                              <m:mc>
                                <m:mcPr>
                                  <m:count m:val="1"/>
                                  <m:mcJc m:val="center"/>
                                </m:mcPr>
                              </m:mc>
                            </m:mcs>
                            <m:ctrlPr>
                              <a:rPr lang="en-US" altLang="zh-CN" sz="1000" i="1">
                                <a:solidFill>
                                  <a:schemeClr val="tx1"/>
                                </a:solidFill>
                                <a:latin typeface="Cambria Math" panose="02040503050406030204" pitchFamily="18" charset="0"/>
                                <a:cs typeface="Cambria Math" panose="02040503050406030204" charset="0"/>
                              </a:rPr>
                            </m:ctrlPr>
                          </m:mPr>
                          <m:mr>
                            <m:e>
                              <m:r>
                                <a:rPr lang="en-US" altLang="zh-CN" sz="1000" i="1">
                                  <a:solidFill>
                                    <a:schemeClr val="tx1"/>
                                  </a:solidFill>
                                  <a:latin typeface="Cambria Math" panose="02040503050406030204" charset="0"/>
                                  <a:cs typeface="Cambria Math" panose="02040503050406030204" charset="0"/>
                                </a:rPr>
                                <m:t>𝑥</m:t>
                              </m:r>
                            </m:e>
                          </m:mr>
                          <m:mr>
                            <m:e>
                              <m:r>
                                <a:rPr lang="en-US" altLang="zh-CN" sz="1000" i="1">
                                  <a:solidFill>
                                    <a:schemeClr val="tx1"/>
                                  </a:solidFill>
                                  <a:latin typeface="Cambria Math" panose="02040503050406030204" charset="0"/>
                                  <a:cs typeface="Cambria Math" panose="02040503050406030204" charset="0"/>
                                </a:rPr>
                                <m:t>𝑦</m:t>
                              </m:r>
                            </m:e>
                          </m:mr>
                        </m:m>
                      </m:e>
                    </m:d>
                  </m:oMath>
                </a14:m>
                <a:r>
                  <a:rPr lang="en-US" altLang="zh-CN" sz="1000">
                    <a:solidFill>
                      <a:schemeClr val="tx1"/>
                    </a:solidFill>
                    <a:latin typeface="Cambria Math" panose="02040503050406030204" charset="0"/>
                    <a:cs typeface="Cambria Math" panose="02040503050406030204" charset="0"/>
                  </a:rPr>
                  <a:t>=</a:t>
                </a:r>
                <a14:m>
                  <m:oMath xmlns:m="http://schemas.openxmlformats.org/officeDocument/2006/math">
                    <m:d>
                      <m:dPr>
                        <m:begChr m:val="["/>
                        <m:endChr m:val="]"/>
                        <m:ctrlPr>
                          <a:rPr lang="en-US" altLang="zh-CN" sz="1000" i="1">
                            <a:solidFill>
                              <a:schemeClr val="tx1"/>
                            </a:solidFill>
                            <a:latin typeface="Cambria Math" panose="02040503050406030204" pitchFamily="18" charset="0"/>
                            <a:cs typeface="Cambria Math" panose="02040503050406030204" charset="0"/>
                          </a:rPr>
                        </m:ctrlPr>
                      </m:dPr>
                      <m:e>
                        <m:m>
                          <m:mPr>
                            <m:mcs>
                              <m:mc>
                                <m:mcPr>
                                  <m:count m:val="1"/>
                                  <m:mcJc m:val="center"/>
                                </m:mcPr>
                              </m:mc>
                            </m:mcs>
                            <m:ctrlPr>
                              <a:rPr lang="en-US" altLang="zh-CN" sz="1000" i="1">
                                <a:solidFill>
                                  <a:schemeClr val="tx1"/>
                                </a:solidFill>
                                <a:latin typeface="Cambria Math" panose="02040503050406030204" pitchFamily="18" charset="0"/>
                                <a:cs typeface="Cambria Math" panose="02040503050406030204" charset="0"/>
                              </a:rPr>
                            </m:ctrlPr>
                          </m:mPr>
                          <m:mr>
                            <m:e>
                              <m:r>
                                <a:rPr lang="en-US" altLang="zh-CN" sz="1000" i="1">
                                  <a:solidFill>
                                    <a:schemeClr val="tx1"/>
                                  </a:solidFill>
                                  <a:latin typeface="Cambria Math" panose="02040503050406030204" charset="0"/>
                                  <a:cs typeface="Cambria Math" panose="02040503050406030204" charset="0"/>
                                </a:rPr>
                                <m:t>𝑟</m:t>
                              </m:r>
                            </m:e>
                          </m:mr>
                          <m:mr>
                            <m:e>
                              <m:r>
                                <a:rPr lang="en-US" altLang="zh-CN" sz="1000" i="1">
                                  <a:solidFill>
                                    <a:schemeClr val="tx1"/>
                                  </a:solidFill>
                                  <a:latin typeface="Cambria Math" panose="02040503050406030204" charset="0"/>
                                  <a:cs typeface="Cambria Math" panose="02040503050406030204" charset="0"/>
                                </a:rPr>
                                <m:t>0</m:t>
                              </m:r>
                            </m:e>
                          </m:mr>
                        </m:m>
                      </m:e>
                    </m:d>
                    <m:r>
                      <a:rPr lang="en-US" altLang="zh-CN" sz="1000" i="1">
                        <a:solidFill>
                          <a:schemeClr val="tx1"/>
                        </a:solidFill>
                        <a:latin typeface="Cambria Math" panose="02040503050406030204" charset="0"/>
                        <a:cs typeface="Cambria Math" panose="02040503050406030204" charset="0"/>
                      </a:rPr>
                      <m:t>,</m:t>
                    </m:r>
                    <m:sSub>
                      <m:sSubPr>
                        <m:ctrlPr>
                          <a:rPr lang="en-US" altLang="zh-CN" sz="1000" i="1">
                            <a:solidFill>
                              <a:schemeClr val="tx1"/>
                            </a:solidFill>
                            <a:latin typeface="Cambria Math" panose="02040503050406030204" pitchFamily="18" charset="0"/>
                            <a:cs typeface="Cambria Math" panose="02040503050406030204" charset="0"/>
                          </a:rPr>
                        </m:ctrlPr>
                      </m:sSubPr>
                      <m:e>
                        <m:r>
                          <a:rPr lang="en-US" altLang="zh-CN" sz="1000" i="1">
                            <a:solidFill>
                              <a:schemeClr val="tx1"/>
                            </a:solidFill>
                            <a:latin typeface="Cambria Math" panose="02040503050406030204" charset="0"/>
                            <a:cs typeface="Cambria Math" panose="02040503050406030204" charset="0"/>
                          </a:rPr>
                          <m:t>𝛿</m:t>
                        </m:r>
                      </m:e>
                      <m:sub>
                        <m:r>
                          <a:rPr lang="en-US" altLang="zh-CN" sz="1000" i="1">
                            <a:solidFill>
                              <a:schemeClr val="tx1"/>
                            </a:solidFill>
                            <a:latin typeface="Cambria Math" panose="02040503050406030204" charset="0"/>
                            <a:cs typeface="Cambria Math" panose="02040503050406030204" charset="0"/>
                          </a:rPr>
                          <m:t>𝑘</m:t>
                        </m:r>
                      </m:sub>
                    </m:sSub>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𝑟</m:t>
                    </m:r>
                  </m:oMath>
                </a14:m>
                <a:endParaRPr lang="en-US" altLang="zh-CN" sz="1000" i="1">
                  <a:solidFill>
                    <a:schemeClr val="tx1"/>
                  </a:solidFill>
                  <a:latin typeface="Cambria Math" panose="02040503050406030204" charset="0"/>
                  <a:cs typeface="Cambria Math" panose="02040503050406030204" charset="0"/>
                </a:endParaRPr>
              </a:p>
              <a:p>
                <a:pPr marL="457200" lvl="1" indent="0">
                  <a:buNone/>
                </a:pPr>
                <a:r>
                  <a:rPr lang="en-US" altLang="zh-CN" sz="1000">
                    <a:solidFill>
                      <a:schemeClr val="tx1"/>
                    </a:solidFill>
                    <a:latin typeface="Cambria Math" panose="02040503050406030204" charset="0"/>
                    <a:cs typeface="Cambria Math" panose="02040503050406030204" charset="0"/>
                  </a:rPr>
                  <a:t>update(</a:t>
                </a:r>
                <a14:m>
                  <m:oMath xmlns:m="http://schemas.openxmlformats.org/officeDocument/2006/math">
                    <m:r>
                      <a:rPr lang="en-US" altLang="zh-CN" sz="1000" i="1">
                        <a:solidFill>
                          <a:schemeClr val="tx1"/>
                        </a:solidFill>
                        <a:latin typeface="Cambria Math" panose="02040503050406030204" charset="0"/>
                        <a:cs typeface="Cambria Math" panose="02040503050406030204" charset="0"/>
                      </a:rPr>
                      <m:t>𝑐</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𝑠</m:t>
                    </m:r>
                    <m:r>
                      <a:rPr lang="en-US" altLang="zh-CN" sz="1000" i="1">
                        <a:solidFill>
                          <a:schemeClr val="tx1"/>
                        </a:solidFill>
                        <a:latin typeface="Cambria Math" panose="02040503050406030204" charset="0"/>
                        <a:cs typeface="Cambria Math" panose="02040503050406030204" charset="0"/>
                      </a:rPr>
                      <m:t>,</m:t>
                    </m:r>
                    <m:sSub>
                      <m:sSubPr>
                        <m:ctrlPr>
                          <a:rPr lang="en-US" altLang="zh-CN" sz="1000" i="1">
                            <a:solidFill>
                              <a:schemeClr val="tx1"/>
                            </a:solidFill>
                            <a:latin typeface="Cambria Math" panose="02040503050406030204" pitchFamily="18" charset="0"/>
                            <a:cs typeface="Cambria Math" panose="02040503050406030204" charset="0"/>
                          </a:rPr>
                        </m:ctrlPr>
                      </m:sSubPr>
                      <m:e>
                        <m:r>
                          <a:rPr lang="en-US" altLang="zh-CN" sz="1000" i="1">
                            <a:solidFill>
                              <a:schemeClr val="tx1"/>
                            </a:solidFill>
                            <a:latin typeface="Cambria Math" panose="02040503050406030204" charset="0"/>
                            <a:cs typeface="Cambria Math" panose="02040503050406030204" charset="0"/>
                          </a:rPr>
                          <m:t>𝑝</m:t>
                        </m:r>
                      </m:e>
                      <m:sub>
                        <m:r>
                          <a:rPr lang="en-US" altLang="zh-CN" sz="1000" i="1">
                            <a:solidFill>
                              <a:schemeClr val="tx1"/>
                            </a:solidFill>
                            <a:latin typeface="Cambria Math" panose="02040503050406030204" charset="0"/>
                            <a:cs typeface="Cambria Math" panose="02040503050406030204" charset="0"/>
                          </a:rPr>
                          <m:t>𝑘</m:t>
                        </m:r>
                      </m:sub>
                    </m:sSub>
                    <m:r>
                      <a:rPr lang="en-US" altLang="zh-CN" sz="1000" i="1">
                        <a:solidFill>
                          <a:schemeClr val="tx1"/>
                        </a:solidFill>
                        <a:latin typeface="Cambria Math" panose="02040503050406030204" charset="0"/>
                        <a:cs typeface="Cambria Math" panose="02040503050406030204" charset="0"/>
                      </a:rPr>
                      <m:t>,</m:t>
                    </m:r>
                    <m:sSub>
                      <m:sSubPr>
                        <m:ctrlPr>
                          <a:rPr lang="en-US" altLang="zh-CN" sz="1000" i="1">
                            <a:solidFill>
                              <a:schemeClr val="tx1"/>
                            </a:solidFill>
                            <a:latin typeface="Cambria Math" panose="02040503050406030204" pitchFamily="18" charset="0"/>
                            <a:cs typeface="Cambria Math" panose="02040503050406030204" charset="0"/>
                          </a:rPr>
                        </m:ctrlPr>
                      </m:sSubPr>
                      <m:e>
                        <m:r>
                          <a:rPr lang="en-US" altLang="zh-CN" sz="1000" i="1">
                            <a:solidFill>
                              <a:schemeClr val="tx1"/>
                            </a:solidFill>
                            <a:latin typeface="Cambria Math" panose="02040503050406030204" charset="0"/>
                            <a:cs typeface="Cambria Math" panose="02040503050406030204" charset="0"/>
                          </a:rPr>
                          <m:t>𝑝</m:t>
                        </m:r>
                      </m:e>
                      <m:sub>
                        <m:r>
                          <a:rPr lang="en-US" altLang="zh-CN" sz="1000" i="1">
                            <a:solidFill>
                              <a:schemeClr val="tx1"/>
                            </a:solidFill>
                            <a:latin typeface="Cambria Math" panose="02040503050406030204" charset="0"/>
                            <a:cs typeface="Cambria Math" panose="02040503050406030204" charset="0"/>
                          </a:rPr>
                          <m:t>𝑘</m:t>
                        </m:r>
                        <m:r>
                          <a:rPr lang="en-US" altLang="zh-CN" sz="1000" i="1">
                            <a:solidFill>
                              <a:schemeClr val="tx1"/>
                            </a:solidFill>
                            <a:latin typeface="Cambria Math" panose="02040503050406030204" charset="0"/>
                            <a:cs typeface="Cambria Math" panose="02040503050406030204" charset="0"/>
                          </a:rPr>
                          <m:t>+1</m:t>
                        </m:r>
                      </m:sub>
                    </m:sSub>
                    <m:r>
                      <a:rPr lang="en-US" altLang="zh-CN" sz="1000" i="1">
                        <a:solidFill>
                          <a:schemeClr val="tx1"/>
                        </a:solidFill>
                        <a:latin typeface="Cambria Math" panose="02040503050406030204" charset="0"/>
                        <a:cs typeface="Cambria Math" panose="02040503050406030204" charset="0"/>
                      </a:rPr>
                      <m:t>)</m:t>
                    </m:r>
                  </m:oMath>
                </a14:m>
                <a:endParaRPr lang="en-US" altLang="zh-CN" sz="1000" i="1">
                  <a:solidFill>
                    <a:schemeClr val="tx1"/>
                  </a:solidFill>
                  <a:latin typeface="Cambria Math" panose="02040503050406030204" charset="0"/>
                  <a:cs typeface="Cambria Math" panose="02040503050406030204" charset="0"/>
                </a:endParaRPr>
              </a:p>
              <a:p>
                <a:pPr marL="457200" lvl="1" indent="0">
                  <a:buNone/>
                </a:pPr>
                <a:r>
                  <a:rPr lang="en-US" altLang="zh-CN" sz="1000">
                    <a:solidFill>
                      <a:schemeClr val="tx1"/>
                    </a:solidFill>
                    <a:latin typeface="Cambria Math" panose="02040503050406030204" charset="0"/>
                    <a:cs typeface="Cambria Math" panose="02040503050406030204" charset="0"/>
                  </a:rPr>
                  <a:t>//</a:t>
                </a:r>
                <a:r>
                  <a:rPr lang="zh-CN" altLang="en-US" sz="1000">
                    <a:solidFill>
                      <a:schemeClr val="tx1"/>
                    </a:solidFill>
                    <a:latin typeface="Cambria Math" panose="02040503050406030204" charset="0"/>
                    <a:cs typeface="Cambria Math" panose="02040503050406030204" charset="0"/>
                  </a:rPr>
                  <a:t>其中</a:t>
                </a:r>
                <a14:m>
                  <m:oMath xmlns:m="http://schemas.openxmlformats.org/officeDocument/2006/math">
                    <m:sSub>
                      <m:sSubPr>
                        <m:ctrlPr>
                          <a:rPr lang="en-US" altLang="zh-CN" sz="1000" i="1">
                            <a:solidFill>
                              <a:schemeClr val="tx1"/>
                            </a:solidFill>
                            <a:latin typeface="Cambria Math" panose="02040503050406030204" pitchFamily="18" charset="0"/>
                            <a:cs typeface="Cambria Math" panose="02040503050406030204" charset="0"/>
                          </a:rPr>
                        </m:ctrlPr>
                      </m:sSubPr>
                      <m:e>
                        <m:r>
                          <a:rPr lang="en-US" altLang="zh-CN" sz="1000" i="1">
                            <a:solidFill>
                              <a:schemeClr val="tx1"/>
                            </a:solidFill>
                            <a:latin typeface="Cambria Math" panose="02040503050406030204" charset="0"/>
                            <a:cs typeface="Cambria Math" panose="02040503050406030204" charset="0"/>
                          </a:rPr>
                          <m:t>𝑝</m:t>
                        </m:r>
                      </m:e>
                      <m:sub>
                        <m:r>
                          <a:rPr lang="en-US" altLang="zh-CN" sz="1000" i="1">
                            <a:solidFill>
                              <a:schemeClr val="tx1"/>
                            </a:solidFill>
                            <a:latin typeface="Cambria Math" panose="02040503050406030204" charset="0"/>
                            <a:cs typeface="Cambria Math" panose="02040503050406030204" charset="0"/>
                          </a:rPr>
                          <m:t>𝑘</m:t>
                        </m:r>
                      </m:sub>
                    </m:sSub>
                    <m:r>
                      <a:rPr lang="en-US" altLang="zh-CN" sz="1000" i="1">
                        <a:solidFill>
                          <a:schemeClr val="tx1"/>
                        </a:solidFill>
                        <a:latin typeface="Cambria Math" panose="02040503050406030204" charset="0"/>
                        <a:cs typeface="Cambria Math" panose="02040503050406030204" charset="0"/>
                      </a:rPr>
                      <m:t>,</m:t>
                    </m:r>
                    <m:sSub>
                      <m:sSubPr>
                        <m:ctrlPr>
                          <a:rPr lang="en-US" altLang="zh-CN" sz="1000" i="1">
                            <a:solidFill>
                              <a:schemeClr val="tx1"/>
                            </a:solidFill>
                            <a:latin typeface="Cambria Math" panose="02040503050406030204" pitchFamily="18" charset="0"/>
                            <a:cs typeface="Cambria Math" panose="02040503050406030204" charset="0"/>
                          </a:rPr>
                        </m:ctrlPr>
                      </m:sSubPr>
                      <m:e>
                        <m:r>
                          <a:rPr lang="en-US" altLang="zh-CN" sz="1000" i="1">
                            <a:solidFill>
                              <a:schemeClr val="tx1"/>
                            </a:solidFill>
                            <a:latin typeface="Cambria Math" panose="02040503050406030204" charset="0"/>
                            <a:cs typeface="Cambria Math" panose="02040503050406030204" charset="0"/>
                          </a:rPr>
                          <m:t>𝑝</m:t>
                        </m:r>
                      </m:e>
                      <m:sub>
                        <m:r>
                          <a:rPr lang="en-US" altLang="zh-CN" sz="1000" i="1">
                            <a:solidFill>
                              <a:schemeClr val="tx1"/>
                            </a:solidFill>
                            <a:latin typeface="Cambria Math" panose="02040503050406030204" charset="0"/>
                            <a:cs typeface="Cambria Math" panose="02040503050406030204" charset="0"/>
                          </a:rPr>
                          <m:t>𝑘</m:t>
                        </m:r>
                        <m:r>
                          <a:rPr lang="en-US" altLang="zh-CN" sz="1000" i="1">
                            <a:solidFill>
                              <a:schemeClr val="tx1"/>
                            </a:solidFill>
                            <a:latin typeface="Cambria Math" panose="02040503050406030204" charset="0"/>
                            <a:cs typeface="Cambria Math" panose="02040503050406030204" charset="0"/>
                          </a:rPr>
                          <m:t>+1</m:t>
                        </m:r>
                      </m:sub>
                    </m:sSub>
                  </m:oMath>
                </a14:m>
                <a:r>
                  <a:rPr lang="zh-CN" altLang="en-US" sz="1000">
                    <a:latin typeface="Cambria Math" panose="02040503050406030204" charset="0"/>
                    <a:cs typeface="Cambria Math" panose="02040503050406030204" charset="0"/>
                    <a:sym typeface="+mn-ea"/>
                  </a:rPr>
                  <a:t>分别为矩阵</a:t>
                </a:r>
                <a:r>
                  <a:rPr lang="en-US" altLang="zh-CN" sz="1000">
                    <a:latin typeface="Cambria Math" panose="02040503050406030204" charset="0"/>
                    <a:cs typeface="Cambria Math" panose="02040503050406030204" charset="0"/>
                    <a:sym typeface="+mn-ea"/>
                  </a:rPr>
                  <a:t>P</a:t>
                </a:r>
                <a:r>
                  <a:rPr lang="zh-CN" altLang="en-US" sz="1000">
                    <a:latin typeface="Cambria Math" panose="02040503050406030204" charset="0"/>
                    <a:cs typeface="Cambria Math" panose="02040503050406030204" charset="0"/>
                    <a:sym typeface="+mn-ea"/>
                  </a:rPr>
                  <a:t>的第</a:t>
                </a:r>
                <a:r>
                  <a:rPr lang="en-US" altLang="zh-CN" sz="1000">
                    <a:latin typeface="Cambria Math" panose="02040503050406030204" charset="0"/>
                    <a:cs typeface="Cambria Math" panose="02040503050406030204" charset="0"/>
                    <a:sym typeface="+mn-ea"/>
                  </a:rPr>
                  <a:t>k</a:t>
                </a:r>
                <a:r>
                  <a:rPr lang="zh-CN" altLang="en-US" sz="1000">
                    <a:latin typeface="Cambria Math" panose="02040503050406030204" charset="0"/>
                    <a:cs typeface="Cambria Math" panose="02040503050406030204" charset="0"/>
                    <a:sym typeface="+mn-ea"/>
                  </a:rPr>
                  <a:t>和</a:t>
                </a:r>
                <a:r>
                  <a:rPr lang="en-US" altLang="zh-CN" sz="1000">
                    <a:latin typeface="Cambria Math" panose="02040503050406030204" charset="0"/>
                    <a:cs typeface="Cambria Math" panose="02040503050406030204" charset="0"/>
                    <a:sym typeface="+mn-ea"/>
                  </a:rPr>
                  <a:t>k+1</a:t>
                </a:r>
                <a:r>
                  <a:rPr lang="zh-CN" altLang="en-US" sz="1000">
                    <a:latin typeface="Cambria Math" panose="02040503050406030204" charset="0"/>
                    <a:cs typeface="Cambria Math" panose="02040503050406030204" charset="0"/>
                    <a:sym typeface="+mn-ea"/>
                  </a:rPr>
                  <a:t>列</a:t>
                </a:r>
              </a:p>
              <a:p>
                <a:pPr marL="0" lvl="0" indent="0">
                  <a:buNone/>
                </a:pPr>
                <a:r>
                  <a:rPr lang="zh-CN" altLang="en-US" sz="1000">
                    <a:solidFill>
                      <a:schemeClr val="tx1"/>
                    </a:solidFill>
                    <a:latin typeface="Cambria Math" panose="02040503050406030204" charset="0"/>
                    <a:cs typeface="Cambria Math" panose="02040503050406030204" charset="0"/>
                  </a:rPr>
                  <a:t>（</a:t>
                </a:r>
                <a:r>
                  <a:rPr lang="en-US" altLang="zh-CN" sz="1000">
                    <a:solidFill>
                      <a:schemeClr val="tx1"/>
                    </a:solidFill>
                    <a:latin typeface="Cambria Math" panose="02040503050406030204" charset="0"/>
                    <a:cs typeface="Cambria Math" panose="02040503050406030204" charset="0"/>
                  </a:rPr>
                  <a:t>6</a:t>
                </a:r>
                <a:r>
                  <a:rPr lang="zh-CN" altLang="en-US" sz="1000">
                    <a:solidFill>
                      <a:schemeClr val="tx1"/>
                    </a:solidFill>
                    <a:latin typeface="Cambria Math" panose="02040503050406030204" charset="0"/>
                    <a:cs typeface="Cambria Math" panose="02040503050406030204" charset="0"/>
                  </a:rPr>
                  <a:t>）</a:t>
                </a:r>
                <a:r>
                  <a:rPr lang="zh-CN" altLang="en-US" sz="1000">
                    <a:latin typeface="Cambria Math" panose="02040503050406030204" charset="0"/>
                    <a:cs typeface="Cambria Math" panose="02040503050406030204" charset="0"/>
                    <a:sym typeface="+mn-ea"/>
                  </a:rPr>
                  <a:t>如果</a:t>
                </a:r>
                <a14:m>
                  <m:oMath xmlns:m="http://schemas.openxmlformats.org/officeDocument/2006/math">
                    <m:r>
                      <a:rPr lang="en-US" altLang="zh-CN" sz="1000" i="1">
                        <a:solidFill>
                          <a:schemeClr val="tx1"/>
                        </a:solidFill>
                        <a:latin typeface="Cambria Math" panose="02040503050406030204" charset="0"/>
                        <a:cs typeface="Cambria Math" panose="02040503050406030204" charset="0"/>
                      </a:rPr>
                      <m:t>𝑘</m:t>
                    </m:r>
                    <m:r>
                      <a:rPr lang="en-US" altLang="zh-CN" sz="1000" i="1">
                        <a:solidFill>
                          <a:schemeClr val="tx1"/>
                        </a:solidFill>
                        <a:latin typeface="Cambria Math" panose="02040503050406030204" charset="0"/>
                        <a:cs typeface="Cambria Math" panose="02040503050406030204" charset="0"/>
                      </a:rPr>
                      <m:t>&lt;</m:t>
                    </m:r>
                    <m:bar>
                      <m:barPr>
                        <m:pos m:val="top"/>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r>
                      <a:rPr lang="en-US" altLang="zh-CN" sz="1000" i="1">
                        <a:latin typeface="Cambria Math" panose="02040503050406030204" charset="0"/>
                        <a:cs typeface="Cambria Math" panose="02040503050406030204" charset="0"/>
                      </a:rPr>
                      <m:t>−1</m:t>
                    </m:r>
                  </m:oMath>
                </a14:m>
                <a:r>
                  <a:rPr lang="en-US" altLang="zh-CN" sz="1000">
                    <a:latin typeface="Cambria Math" panose="02040503050406030204" charset="0"/>
                    <a:cs typeface="Cambria Math" panose="02040503050406030204" charset="0"/>
                    <a:sym typeface="+mn-ea"/>
                  </a:rPr>
                  <a:t>,</a:t>
                </a:r>
                <a:r>
                  <a:rPr lang="zh-CN" altLang="en-US" sz="1000">
                    <a:latin typeface="Cambria Math" panose="02040503050406030204" charset="0"/>
                    <a:cs typeface="Cambria Math" panose="02040503050406030204" charset="0"/>
                    <a:sym typeface="+mn-ea"/>
                  </a:rPr>
                  <a:t>则</a:t>
                </a:r>
                <a:endParaRPr lang="zh-CN" altLang="en-US" sz="1000">
                  <a:solidFill>
                    <a:schemeClr val="tx1"/>
                  </a:solidFill>
                  <a:latin typeface="Cambria Math" panose="02040503050406030204" charset="0"/>
                  <a:cs typeface="Cambria Math" panose="02040503050406030204" charset="0"/>
                </a:endParaRPr>
              </a:p>
              <a:p>
                <a:pPr marL="457200" lvl="1" indent="0">
                  <a:buNone/>
                </a:pPr>
                <a14:m>
                  <m:oMathPara xmlns:m="http://schemas.openxmlformats.org/officeDocument/2006/math">
                    <m:oMathParaPr>
                      <m:jc m:val="left"/>
                    </m:oMathParaPr>
                    <m:oMath xmlns:m="http://schemas.openxmlformats.org/officeDocument/2006/math">
                      <m:d>
                        <m:dPr>
                          <m:begChr m:val="["/>
                          <m:endChr m:val="]"/>
                          <m:ctrlPr>
                            <a:rPr lang="en-US" altLang="zh-CN" sz="1000" i="1">
                              <a:solidFill>
                                <a:schemeClr val="tx1"/>
                              </a:solidFill>
                              <a:latin typeface="Cambria Math" panose="02040503050406030204" pitchFamily="18" charset="0"/>
                              <a:cs typeface="Cambria Math" panose="02040503050406030204" charset="0"/>
                            </a:rPr>
                          </m:ctrlPr>
                        </m:dPr>
                        <m:e>
                          <m:m>
                            <m:mPr>
                              <m:mcs>
                                <m:mc>
                                  <m:mcPr>
                                    <m:count m:val="2"/>
                                    <m:mcJc m:val="center"/>
                                  </m:mcPr>
                                </m:mc>
                              </m:mcs>
                              <m:ctrlPr>
                                <a:rPr lang="en-US" altLang="zh-CN" sz="1000" i="1">
                                  <a:solidFill>
                                    <a:schemeClr val="tx1"/>
                                  </a:solidFill>
                                  <a:latin typeface="Cambria Math" panose="02040503050406030204" pitchFamily="18" charset="0"/>
                                  <a:cs typeface="Cambria Math" panose="02040503050406030204" charset="0"/>
                                </a:rPr>
                              </m:ctrlPr>
                            </m:mPr>
                            <m:mr>
                              <m:e>
                                <m:r>
                                  <a:rPr lang="en-US" altLang="zh-CN" sz="1000" i="1">
                                    <a:solidFill>
                                      <a:schemeClr val="tx1"/>
                                    </a:solidFill>
                                    <a:latin typeface="Cambria Math" panose="02040503050406030204" charset="0"/>
                                    <a:cs typeface="Cambria Math" panose="02040503050406030204" charset="0"/>
                                  </a:rPr>
                                  <m:t>𝑥</m:t>
                                </m:r>
                              </m:e>
                              <m:e>
                                <m:r>
                                  <a:rPr lang="en-US" altLang="zh-CN" sz="1000" i="1">
                                    <a:latin typeface="Cambria Math" panose="02040503050406030204" charset="0"/>
                                    <a:cs typeface="Cambria Math" panose="02040503050406030204" charset="0"/>
                                  </a:rPr>
                                  <m:t>𝑦</m:t>
                                </m:r>
                              </m:e>
                            </m:mr>
                            <m:mr>
                              <m:e>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𝛿</m:t>
                                    </m:r>
                                  </m:e>
                                  <m:sub>
                                    <m:r>
                                      <a:rPr lang="en-US" altLang="zh-CN" sz="1000" i="1">
                                        <a:latin typeface="Cambria Math" panose="02040503050406030204" charset="0"/>
                                        <a:cs typeface="Cambria Math" panose="02040503050406030204" charset="0"/>
                                      </a:rPr>
                                      <m:t>𝑘</m:t>
                                    </m:r>
                                    <m:r>
                                      <a:rPr lang="en-US" altLang="zh-CN" sz="1000" i="1">
                                        <a:latin typeface="Cambria Math" panose="02040503050406030204" charset="0"/>
                                        <a:cs typeface="Cambria Math" panose="02040503050406030204" charset="0"/>
                                      </a:rPr>
                                      <m:t>+1</m:t>
                                    </m:r>
                                  </m:sub>
                                </m:sSub>
                              </m:e>
                              <m:e>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𝛾</m:t>
                                    </m:r>
                                  </m:e>
                                  <m:sub>
                                    <m:r>
                                      <a:rPr lang="en-US" altLang="zh-CN" sz="1000" i="1">
                                        <a:latin typeface="Cambria Math" panose="02040503050406030204" charset="0"/>
                                        <a:cs typeface="Cambria Math" panose="02040503050406030204" charset="0"/>
                                      </a:rPr>
                                      <m:t>𝑘</m:t>
                                    </m:r>
                                    <m:r>
                                      <a:rPr lang="en-US" altLang="zh-CN" sz="1000" i="1">
                                        <a:latin typeface="Cambria Math" panose="02040503050406030204" charset="0"/>
                                        <a:cs typeface="Cambria Math" panose="02040503050406030204" charset="0"/>
                                      </a:rPr>
                                      <m:t>+2</m:t>
                                    </m:r>
                                  </m:sub>
                                </m:sSub>
                              </m:e>
                            </m:mr>
                          </m:m>
                        </m:e>
                      </m:d>
                      <m:r>
                        <a:rPr lang="en-US" altLang="zh-CN" sz="1000" i="1">
                          <a:solidFill>
                            <a:schemeClr val="tx1"/>
                          </a:solidFill>
                          <a:latin typeface="Cambria Math" panose="02040503050406030204" charset="0"/>
                          <a:cs typeface="Cambria Math" panose="02040503050406030204" charset="0"/>
                        </a:rPr>
                        <m:t>=</m:t>
                      </m:r>
                      <m:sSup>
                        <m:sSupPr>
                          <m:ctrlPr>
                            <a:rPr lang="en-US" altLang="zh-CN" sz="1000" i="1">
                              <a:solidFill>
                                <a:schemeClr val="tx1"/>
                              </a:solidFill>
                              <a:latin typeface="Cambria Math" panose="02040503050406030204" pitchFamily="18" charset="0"/>
                              <a:cs typeface="Cambria Math" panose="02040503050406030204" charset="0"/>
                            </a:rPr>
                          </m:ctrlPr>
                        </m:sSupPr>
                        <m:e>
                          <m:d>
                            <m:dPr>
                              <m:begChr m:val="["/>
                              <m:endChr m:val="]"/>
                              <m:ctrlPr>
                                <a:rPr lang="en-US" altLang="zh-CN" sz="1000" i="1">
                                  <a:solidFill>
                                    <a:schemeClr val="tx1"/>
                                  </a:solidFill>
                                  <a:latin typeface="Cambria Math" panose="02040503050406030204" pitchFamily="18" charset="0"/>
                                  <a:cs typeface="Cambria Math" panose="02040503050406030204" charset="0"/>
                                </a:rPr>
                              </m:ctrlPr>
                            </m:dPr>
                            <m:e>
                              <m:m>
                                <m:mPr>
                                  <m:mcs>
                                    <m:mc>
                                      <m:mcPr>
                                        <m:count m:val="2"/>
                                        <m:mcJc m:val="center"/>
                                      </m:mcPr>
                                    </m:mc>
                                  </m:mcs>
                                  <m:ctrlPr>
                                    <a:rPr lang="en-US" altLang="zh-CN" sz="1000" i="1">
                                      <a:solidFill>
                                        <a:schemeClr val="tx1"/>
                                      </a:solidFill>
                                      <a:latin typeface="Cambria Math" panose="02040503050406030204" pitchFamily="18" charset="0"/>
                                      <a:cs typeface="Cambria Math" panose="02040503050406030204" charset="0"/>
                                    </a:rPr>
                                  </m:ctrlPr>
                                </m:mPr>
                                <m:mr>
                                  <m:e>
                                    <m:r>
                                      <a:rPr lang="en-US" altLang="zh-CN" sz="1000" i="1">
                                        <a:latin typeface="Cambria Math" panose="02040503050406030204" charset="0"/>
                                        <a:cs typeface="Cambria Math" panose="02040503050406030204" charset="0"/>
                                      </a:rPr>
                                      <m:t>𝑐</m:t>
                                    </m:r>
                                  </m:e>
                                  <m:e>
                                    <m:r>
                                      <a:rPr lang="en-US" altLang="zh-CN" sz="1000" i="1">
                                        <a:latin typeface="Cambria Math" panose="02040503050406030204" charset="0"/>
                                        <a:cs typeface="Cambria Math" panose="02040503050406030204" charset="0"/>
                                      </a:rPr>
                                      <m:t>𝑠</m:t>
                                    </m:r>
                                  </m:e>
                                </m:mr>
                                <m:mr>
                                  <m:e>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𝑠</m:t>
                                    </m:r>
                                  </m:e>
                                  <m:e>
                                    <m:r>
                                      <a:rPr lang="en-US" altLang="zh-CN" sz="1000" i="1">
                                        <a:latin typeface="Cambria Math" panose="02040503050406030204" charset="0"/>
                                        <a:cs typeface="Cambria Math" panose="02040503050406030204" charset="0"/>
                                      </a:rPr>
                                      <m:t>𝑐</m:t>
                                    </m:r>
                                  </m:e>
                                </m:mr>
                              </m:m>
                            </m:e>
                          </m:d>
                        </m:e>
                        <m:sup>
                          <m:r>
                            <a:rPr lang="en-US" altLang="zh-CN" sz="1000" i="1">
                              <a:solidFill>
                                <a:schemeClr val="tx1"/>
                              </a:solidFill>
                              <a:latin typeface="Cambria Math" panose="02040503050406030204" charset="0"/>
                              <a:cs typeface="Cambria Math" panose="02040503050406030204" charset="0"/>
                            </a:rPr>
                            <m:t>𝑇</m:t>
                          </m:r>
                        </m:sup>
                      </m:sSup>
                      <m:d>
                        <m:dPr>
                          <m:begChr m:val="["/>
                          <m:endChr m:val="]"/>
                          <m:ctrlPr>
                            <a:rPr lang="en-US" altLang="zh-CN" sz="1000" i="1">
                              <a:solidFill>
                                <a:schemeClr val="tx1"/>
                              </a:solidFill>
                              <a:latin typeface="Cambria Math" panose="02040503050406030204" pitchFamily="18" charset="0"/>
                              <a:cs typeface="Cambria Math" panose="02040503050406030204" charset="0"/>
                            </a:rPr>
                          </m:ctrlPr>
                        </m:dPr>
                        <m:e>
                          <m:m>
                            <m:mPr>
                              <m:mcs>
                                <m:mc>
                                  <m:mcPr>
                                    <m:count m:val="2"/>
                                    <m:mcJc m:val="center"/>
                                  </m:mcPr>
                                </m:mc>
                              </m:mcs>
                              <m:ctrlPr>
                                <a:rPr lang="en-US" altLang="zh-CN" sz="1000" i="1">
                                  <a:solidFill>
                                    <a:schemeClr val="tx1"/>
                                  </a:solidFill>
                                  <a:latin typeface="Cambria Math" panose="02040503050406030204" pitchFamily="18" charset="0"/>
                                  <a:cs typeface="Cambria Math" panose="02040503050406030204" charset="0"/>
                                </a:rPr>
                              </m:ctrlPr>
                            </m:mPr>
                            <m:mr>
                              <m:e>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𝛾</m:t>
                                    </m:r>
                                  </m:e>
                                  <m:sub>
                                    <m:r>
                                      <a:rPr lang="en-US" altLang="zh-CN" sz="1000" i="1">
                                        <a:latin typeface="Cambria Math" panose="02040503050406030204" charset="0"/>
                                        <a:cs typeface="Cambria Math" panose="02040503050406030204" charset="0"/>
                                      </a:rPr>
                                      <m:t>𝑘</m:t>
                                    </m:r>
                                    <m:r>
                                      <a:rPr lang="en-US" altLang="zh-CN" sz="1000" i="1">
                                        <a:latin typeface="Cambria Math" panose="02040503050406030204" charset="0"/>
                                        <a:cs typeface="Cambria Math" panose="02040503050406030204" charset="0"/>
                                      </a:rPr>
                                      <m:t>+1</m:t>
                                    </m:r>
                                  </m:sub>
                                </m:sSub>
                              </m:e>
                              <m:e>
                                <m:r>
                                  <a:rPr lang="en-US" altLang="zh-CN" sz="1000" i="1">
                                    <a:solidFill>
                                      <a:schemeClr val="tx1"/>
                                    </a:solidFill>
                                    <a:latin typeface="Cambria Math" panose="02040503050406030204" charset="0"/>
                                    <a:cs typeface="Cambria Math" panose="02040503050406030204" charset="0"/>
                                  </a:rPr>
                                  <m:t>0</m:t>
                                </m:r>
                              </m:e>
                            </m:mr>
                            <m:mr>
                              <m:e>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𝛿</m:t>
                                    </m:r>
                                  </m:e>
                                  <m:sub>
                                    <m:r>
                                      <a:rPr lang="en-US" altLang="zh-CN" sz="1000" i="1">
                                        <a:latin typeface="Cambria Math" panose="02040503050406030204" charset="0"/>
                                        <a:cs typeface="Cambria Math" panose="02040503050406030204" charset="0"/>
                                      </a:rPr>
                                      <m:t>𝑘</m:t>
                                    </m:r>
                                    <m:r>
                                      <a:rPr lang="en-US" altLang="zh-CN" sz="1000" i="1">
                                        <a:latin typeface="Cambria Math" panose="02040503050406030204" charset="0"/>
                                        <a:cs typeface="Cambria Math" panose="02040503050406030204" charset="0"/>
                                      </a:rPr>
                                      <m:t>+1</m:t>
                                    </m:r>
                                  </m:sub>
                                </m:sSub>
                              </m:e>
                              <m:e>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𝛾</m:t>
                                    </m:r>
                                  </m:e>
                                  <m:sub>
                                    <m:r>
                                      <a:rPr lang="en-US" altLang="zh-CN" sz="1000" i="1">
                                        <a:latin typeface="Cambria Math" panose="02040503050406030204" charset="0"/>
                                        <a:cs typeface="Cambria Math" panose="02040503050406030204" charset="0"/>
                                      </a:rPr>
                                      <m:t>𝑘</m:t>
                                    </m:r>
                                    <m:r>
                                      <a:rPr lang="en-US" altLang="zh-CN" sz="1000" i="1">
                                        <a:latin typeface="Cambria Math" panose="02040503050406030204" charset="0"/>
                                        <a:cs typeface="Cambria Math" panose="02040503050406030204" charset="0"/>
                                      </a:rPr>
                                      <m:t>+2</m:t>
                                    </m:r>
                                  </m:sub>
                                </m:sSub>
                              </m:e>
                            </m:mr>
                          </m:m>
                        </m:e>
                      </m:d>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𝑘</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𝑘</m:t>
                      </m:r>
                      <m:r>
                        <a:rPr lang="en-US" altLang="zh-CN" sz="1000" i="1">
                          <a:solidFill>
                            <a:schemeClr val="tx1"/>
                          </a:solidFill>
                          <a:latin typeface="Cambria Math" panose="02040503050406030204" charset="0"/>
                          <a:cs typeface="Cambria Math" panose="02040503050406030204" charset="0"/>
                        </a:rPr>
                        <m:t>+1,转步（3）</m:t>
                      </m:r>
                    </m:oMath>
                  </m:oMathPara>
                </a14:m>
                <a:endParaRPr lang="en-US" altLang="zh-CN" sz="1000" i="1">
                  <a:solidFill>
                    <a:schemeClr val="tx1"/>
                  </a:solidFill>
                  <a:latin typeface="Cambria Math" panose="02040503050406030204" charset="0"/>
                  <a:cs typeface="Cambria Math" panose="02040503050406030204" charset="0"/>
                </a:endParaRPr>
              </a:p>
              <a:p>
                <a:pPr marL="457200" lvl="1" indent="0">
                  <a:buNone/>
                </a:pPr>
                <a:r>
                  <a:rPr lang="zh-CN" altLang="en-US" sz="1000">
                    <a:solidFill>
                      <a:schemeClr val="tx1"/>
                    </a:solidFill>
                    <a:latin typeface="Cambria Math" panose="02040503050406030204" charset="0"/>
                    <a:cs typeface="Cambria Math" panose="02040503050406030204" charset="0"/>
                  </a:rPr>
                  <a:t>否则，</a:t>
                </a:r>
              </a:p>
              <a:p>
                <a:pPr marL="457200" lvl="1" indent="0">
                  <a:buNone/>
                </a:pPr>
                <a14:m>
                  <m:oMath xmlns:m="http://schemas.openxmlformats.org/officeDocument/2006/math">
                    <m:d>
                      <m:dPr>
                        <m:begChr m:val="["/>
                        <m:endChr m:val="]"/>
                        <m:ctrlPr>
                          <a:rPr lang="en-US" altLang="zh-CN" sz="1000" i="1">
                            <a:solidFill>
                              <a:schemeClr val="tx1"/>
                            </a:solidFill>
                            <a:latin typeface="Cambria Math" panose="02040503050406030204" pitchFamily="18" charset="0"/>
                            <a:cs typeface="Cambria Math" panose="02040503050406030204" charset="0"/>
                          </a:rPr>
                        </m:ctrlPr>
                      </m:dPr>
                      <m:e>
                        <m:m>
                          <m:mPr>
                            <m:mcs>
                              <m:mc>
                                <m:mcPr>
                                  <m:count m:val="1"/>
                                  <m:mcJc m:val="center"/>
                                </m:mcPr>
                              </m:mc>
                            </m:mcs>
                            <m:ctrlPr>
                              <a:rPr lang="en-US" altLang="zh-CN" sz="1000" i="1">
                                <a:solidFill>
                                  <a:schemeClr val="tx1"/>
                                </a:solidFill>
                                <a:latin typeface="Cambria Math" panose="02040503050406030204" pitchFamily="18" charset="0"/>
                                <a:cs typeface="Cambria Math" panose="02040503050406030204" charset="0"/>
                              </a:rPr>
                            </m:ctrlPr>
                          </m:mPr>
                          <m:mr>
                            <m:e>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𝛾</m:t>
                                  </m:r>
                                </m:e>
                                <m:sub>
                                  <m:bar>
                                    <m:barPr>
                                      <m:pos m:val="top"/>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sub>
                              </m:sSub>
                            </m:e>
                          </m:mr>
                          <m:mr>
                            <m:e>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𝛿</m:t>
                                  </m:r>
                                </m:e>
                                <m:sub>
                                  <m:bar>
                                    <m:barPr>
                                      <m:pos m:val="top"/>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sub>
                              </m:sSub>
                            </m:e>
                          </m:mr>
                        </m:m>
                      </m:e>
                    </m:d>
                  </m:oMath>
                </a14:m>
                <a:r>
                  <a:rPr lang="en-US" altLang="zh-CN" sz="1000">
                    <a:latin typeface="Cambria Math" panose="02040503050406030204" charset="0"/>
                    <a:cs typeface="Cambria Math" panose="02040503050406030204" charset="0"/>
                    <a:sym typeface="+mn-ea"/>
                  </a:rPr>
                  <a:t>=</a:t>
                </a:r>
                <a14:m>
                  <m:oMath xmlns:m="http://schemas.openxmlformats.org/officeDocument/2006/math">
                    <m:sSup>
                      <m:sSupPr>
                        <m:ctrlPr>
                          <a:rPr lang="en-US" altLang="zh-CN" sz="1000" i="1">
                            <a:solidFill>
                              <a:schemeClr val="tx1"/>
                            </a:solidFill>
                            <a:latin typeface="Cambria Math" panose="02040503050406030204" pitchFamily="18" charset="0"/>
                            <a:cs typeface="Cambria Math" panose="02040503050406030204" charset="0"/>
                          </a:rPr>
                        </m:ctrlPr>
                      </m:sSupPr>
                      <m:e>
                        <m:d>
                          <m:dPr>
                            <m:begChr m:val="["/>
                            <m:endChr m:val="]"/>
                            <m:ctrlPr>
                              <a:rPr lang="en-US" altLang="zh-CN" sz="1000" i="1">
                                <a:solidFill>
                                  <a:schemeClr val="tx1"/>
                                </a:solidFill>
                                <a:latin typeface="Cambria Math" panose="02040503050406030204" pitchFamily="18" charset="0"/>
                                <a:cs typeface="Cambria Math" panose="02040503050406030204" charset="0"/>
                              </a:rPr>
                            </m:ctrlPr>
                          </m:dPr>
                          <m:e>
                            <m:m>
                              <m:mPr>
                                <m:mcs>
                                  <m:mc>
                                    <m:mcPr>
                                      <m:count m:val="2"/>
                                      <m:mcJc m:val="center"/>
                                    </m:mcPr>
                                  </m:mc>
                                </m:mcs>
                                <m:ctrlPr>
                                  <a:rPr lang="en-US" altLang="zh-CN" sz="1000" i="1">
                                    <a:solidFill>
                                      <a:schemeClr val="tx1"/>
                                    </a:solidFill>
                                    <a:latin typeface="Cambria Math" panose="02040503050406030204" pitchFamily="18" charset="0"/>
                                    <a:cs typeface="Cambria Math" panose="02040503050406030204" charset="0"/>
                                  </a:rPr>
                                </m:ctrlPr>
                              </m:mPr>
                              <m:mr>
                                <m:e>
                                  <m:r>
                                    <a:rPr lang="en-US" altLang="zh-CN" sz="1000" i="1">
                                      <a:solidFill>
                                        <a:schemeClr val="tx1"/>
                                      </a:solidFill>
                                      <a:latin typeface="Cambria Math" panose="02040503050406030204" charset="0"/>
                                      <a:cs typeface="Cambria Math" panose="02040503050406030204" charset="0"/>
                                    </a:rPr>
                                    <m:t>𝑐</m:t>
                                  </m:r>
                                </m:e>
                                <m:e>
                                  <m:r>
                                    <a:rPr lang="en-US" altLang="zh-CN" sz="1000" i="1">
                                      <a:solidFill>
                                        <a:schemeClr val="tx1"/>
                                      </a:solidFill>
                                      <a:latin typeface="Cambria Math" panose="02040503050406030204" charset="0"/>
                                      <a:cs typeface="Cambria Math" panose="02040503050406030204" charset="0"/>
                                    </a:rPr>
                                    <m:t>𝑠</m:t>
                                  </m:r>
                                </m:e>
                              </m:mr>
                              <m:mr>
                                <m:e>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𝑠</m:t>
                                  </m:r>
                                </m:e>
                                <m:e>
                                  <m:r>
                                    <a:rPr lang="en-US" altLang="zh-CN" sz="1000" i="1">
                                      <a:solidFill>
                                        <a:schemeClr val="tx1"/>
                                      </a:solidFill>
                                      <a:latin typeface="Cambria Math" panose="02040503050406030204" charset="0"/>
                                      <a:cs typeface="Cambria Math" panose="02040503050406030204" charset="0"/>
                                    </a:rPr>
                                    <m:t>𝑐</m:t>
                                  </m:r>
                                </m:e>
                              </m:mr>
                            </m:m>
                          </m:e>
                        </m:d>
                      </m:e>
                      <m:sup>
                        <m:r>
                          <a:rPr lang="en-US" altLang="zh-CN" sz="1000" i="1">
                            <a:solidFill>
                              <a:schemeClr val="tx1"/>
                            </a:solidFill>
                            <a:latin typeface="Cambria Math" panose="02040503050406030204" charset="0"/>
                            <a:cs typeface="Cambria Math" panose="02040503050406030204" charset="0"/>
                          </a:rPr>
                          <m:t>𝑇</m:t>
                        </m:r>
                      </m:sup>
                    </m:sSup>
                    <m:d>
                      <m:dPr>
                        <m:begChr m:val="["/>
                        <m:endChr m:val="]"/>
                        <m:ctrlPr>
                          <a:rPr lang="en-US" altLang="zh-CN" sz="1000" i="1">
                            <a:solidFill>
                              <a:schemeClr val="tx1"/>
                            </a:solidFill>
                            <a:latin typeface="Cambria Math" panose="02040503050406030204" pitchFamily="18" charset="0"/>
                            <a:cs typeface="Cambria Math" panose="02040503050406030204" charset="0"/>
                          </a:rPr>
                        </m:ctrlPr>
                      </m:dPr>
                      <m:e>
                        <m:m>
                          <m:mPr>
                            <m:mcs>
                              <m:mc>
                                <m:mcPr>
                                  <m:count m:val="1"/>
                                  <m:mcJc m:val="center"/>
                                </m:mcPr>
                              </m:mc>
                            </m:mcs>
                            <m:ctrlPr>
                              <a:rPr lang="en-US" altLang="zh-CN" sz="1000" i="1">
                                <a:solidFill>
                                  <a:schemeClr val="tx1"/>
                                </a:solidFill>
                                <a:latin typeface="Cambria Math" panose="02040503050406030204" pitchFamily="18" charset="0"/>
                                <a:cs typeface="Cambria Math" panose="02040503050406030204" charset="0"/>
                              </a:rPr>
                            </m:ctrlPr>
                          </m:mPr>
                          <m:mr>
                            <m:e>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𝛾</m:t>
                                  </m:r>
                                </m:e>
                                <m:sub>
                                  <m:bar>
                                    <m:barPr>
                                      <m:pos m:val="top"/>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sub>
                              </m:sSub>
                            </m:e>
                          </m:mr>
                          <m:mr>
                            <m:e>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𝛿</m:t>
                                  </m:r>
                                </m:e>
                                <m:sub>
                                  <m:bar>
                                    <m:barPr>
                                      <m:pos m:val="top"/>
                                      <m:ctrlPr>
                                        <a:rPr lang="en-US" altLang="zh-CN" sz="1000" i="1">
                                          <a:latin typeface="Cambria Math" panose="02040503050406030204" pitchFamily="18" charset="0"/>
                                          <a:cs typeface="Cambria Math" panose="02040503050406030204" charset="0"/>
                                        </a:rPr>
                                      </m:ctrlPr>
                                    </m:barPr>
                                    <m:e>
                                      <m:r>
                                        <a:rPr lang="en-US" altLang="zh-CN" sz="1000" i="1">
                                          <a:latin typeface="Cambria Math" panose="02040503050406030204" charset="0"/>
                                          <a:cs typeface="Cambria Math" panose="02040503050406030204" charset="0"/>
                                        </a:rPr>
                                        <m:t>𝑖</m:t>
                                      </m:r>
                                    </m:e>
                                  </m:bar>
                                </m:sub>
                              </m:sSub>
                            </m:e>
                          </m:mr>
                        </m:m>
                      </m:e>
                    </m:d>
                  </m:oMath>
                </a14:m>
                <a:r>
                  <a:rPr lang="zh-CN" altLang="en-US" sz="1000">
                    <a:solidFill>
                      <a:schemeClr val="tx1"/>
                    </a:solidFill>
                    <a:latin typeface="Cambria Math" panose="02040503050406030204" charset="0"/>
                    <a:cs typeface="Cambria Math" panose="02040503050406030204" charset="0"/>
                  </a:rPr>
                  <a:t>迭代结束。</a:t>
                </a:r>
              </a:p>
            </p:txBody>
          </p:sp>
        </mc:Choice>
        <mc:Fallback xmlns="">
          <p:sp>
            <p:nvSpPr>
              <p:cNvPr id="4" name="文本框 3"/>
              <p:cNvSpPr txBox="1">
                <a:spLocks noRot="1" noChangeAspect="1" noMove="1" noResize="1" noEditPoints="1" noAdjustHandles="1" noChangeArrowheads="1" noChangeShapeType="1" noTextEdit="1"/>
              </p:cNvSpPr>
              <p:nvPr/>
            </p:nvSpPr>
            <p:spPr>
              <a:xfrm>
                <a:off x="742315" y="1517015"/>
                <a:ext cx="3992880" cy="4199890"/>
              </a:xfrm>
              <a:prstGeom prst="rect">
                <a:avLst/>
              </a:prstGeom>
              <a:blipFill rotWithShape="1">
                <a:blip r:embed="rId8"/>
                <a:stretch>
                  <a:fillRect/>
                </a:stretch>
              </a:blipFill>
            </p:spPr>
            <p:txBody>
              <a:bodyPr/>
              <a:lstStyle/>
              <a:p>
                <a:r>
                  <a:rPr lang="zh-CN" altLang="en-US">
                    <a:noFill/>
                  </a:rPr>
                  <a:t> </a:t>
                </a:r>
              </a:p>
            </p:txBody>
          </p:sp>
        </mc:Fallback>
      </mc:AlternateContent>
      <p:sp>
        <p:nvSpPr>
          <p:cNvPr id="5" name="文本框 4"/>
          <p:cNvSpPr txBox="1"/>
          <p:nvPr>
            <p:custDataLst>
              <p:tags r:id="rId2"/>
            </p:custDataLst>
          </p:nvPr>
        </p:nvSpPr>
        <p:spPr>
          <a:xfrm>
            <a:off x="5273040" y="1019810"/>
            <a:ext cx="956945" cy="368300"/>
          </a:xfrm>
          <a:prstGeom prst="rect">
            <a:avLst/>
          </a:prstGeom>
          <a:noFill/>
        </p:spPr>
        <p:txBody>
          <a:bodyPr wrap="square" rtlCol="0">
            <a:spAutoFit/>
          </a:bodyPr>
          <a:lstStyle/>
          <a:p>
            <a:r>
              <a:rPr lang="zh-CN" altLang="en-US"/>
              <a:t>算法二：</a:t>
            </a:r>
          </a:p>
        </p:txBody>
      </p:sp>
      <mc:AlternateContent xmlns:mc="http://schemas.openxmlformats.org/markup-compatibility/2006" xmlns:a14="http://schemas.microsoft.com/office/drawing/2010/main">
        <mc:Choice Requires="a14">
          <p:sp>
            <p:nvSpPr>
              <p:cNvPr id="6" name="文本框 5"/>
              <p:cNvSpPr txBox="1"/>
              <p:nvPr/>
            </p:nvSpPr>
            <p:spPr>
              <a:xfrm>
                <a:off x="5018405" y="1388110"/>
                <a:ext cx="4224655" cy="1852930"/>
              </a:xfrm>
              <a:prstGeom prst="rect">
                <a:avLst/>
              </a:prstGeom>
              <a:noFill/>
            </p:spPr>
            <p:txBody>
              <a:bodyPr wrap="square" rtlCol="0">
                <a:spAutoFit/>
              </a:bodyPr>
              <a:lstStyle/>
              <a:p>
                <a:r>
                  <a:rPr lang="zh-CN" altLang="en-US" sz="1000"/>
                  <a:t>（</a:t>
                </a:r>
                <a:r>
                  <a:rPr lang="en-US" altLang="zh-CN" sz="1000"/>
                  <a:t>1</a:t>
                </a:r>
                <a:r>
                  <a:rPr lang="zh-CN" altLang="en-US" sz="1000"/>
                  <a:t>）如果存在</a:t>
                </a:r>
                <a:r>
                  <a:rPr lang="en-US" altLang="zh-CN" sz="1000"/>
                  <a:t>i</a:t>
                </a:r>
                <a:r>
                  <a:rPr lang="zh-CN" altLang="en-US" sz="1000"/>
                  <a:t>满足</a:t>
                </a:r>
                <a14:m>
                  <m:oMath xmlns:m="http://schemas.openxmlformats.org/officeDocument/2006/math">
                    <m:r>
                      <a:rPr lang="en-US" altLang="zh-CN" sz="1000" i="1">
                        <a:latin typeface="Cambria Math" panose="02040503050406030204" charset="0"/>
                        <a:cs typeface="Cambria Math" panose="02040503050406030204" charset="0"/>
                      </a:rPr>
                      <m:t>𝑝</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𝑖</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𝑞</m:t>
                    </m:r>
                    <m:r>
                      <a:rPr lang="en-US" altLang="zh-CN" sz="1000" i="1">
                        <a:latin typeface="Cambria Math" panose="02040503050406030204" charset="0"/>
                        <a:cs typeface="Cambria Math" panose="02040503050406030204" charset="0"/>
                      </a:rPr>
                      <m:t>−1</m:t>
                    </m:r>
                  </m:oMath>
                </a14:m>
                <a:r>
                  <a:rPr lang="zh-CN" altLang="en-US" sz="1000">
                    <a:latin typeface="Cambria Math" panose="02040503050406030204" charset="0"/>
                    <a:cs typeface="Cambria Math" panose="02040503050406030204" charset="0"/>
                  </a:rPr>
                  <a:t>使得</a:t>
                </a:r>
                <a14:m>
                  <m:oMath xmlns:m="http://schemas.openxmlformats.org/officeDocument/2006/math">
                    <m:d>
                      <m:dPr>
                        <m:begChr m:val="|"/>
                        <m:endChr m:val="|"/>
                        <m:ctrlPr>
                          <a:rPr lang="en-US" altLang="zh-CN" sz="1000" i="1">
                            <a:latin typeface="Cambria Math" panose="02040503050406030204" pitchFamily="18" charset="0"/>
                            <a:cs typeface="Cambria Math" panose="02040503050406030204" charset="0"/>
                          </a:rPr>
                        </m:ctrlPr>
                      </m:dPr>
                      <m:e>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𝛿</m:t>
                            </m:r>
                          </m:e>
                          <m:sub>
                            <m:r>
                              <a:rPr lang="en-US" altLang="zh-CN" sz="1000" i="1">
                                <a:latin typeface="Cambria Math" panose="02040503050406030204" charset="0"/>
                                <a:cs typeface="Cambria Math" panose="02040503050406030204" charset="0"/>
                              </a:rPr>
                              <m:t>𝑖</m:t>
                            </m:r>
                          </m:sub>
                        </m:sSub>
                      </m:e>
                    </m:d>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𝜀</m:t>
                    </m:r>
                    <m:sSub>
                      <m:sSubPr>
                        <m:ctrlPr>
                          <a:rPr lang="en-US" altLang="zh-CN" sz="1000" i="1">
                            <a:latin typeface="Cambria Math" panose="02040503050406030204" pitchFamily="18" charset="0"/>
                            <a:cs typeface="Cambria Math" panose="02040503050406030204" charset="0"/>
                          </a:rPr>
                        </m:ctrlPr>
                      </m:sSubPr>
                      <m:e>
                        <m:d>
                          <m:dPr>
                            <m:begChr m:val="‖"/>
                            <m:endChr m:val="‖"/>
                            <m:ctrlPr>
                              <a:rPr lang="en-US" altLang="zh-CN" sz="1000" i="1">
                                <a:latin typeface="Cambria Math" panose="02040503050406030204" pitchFamily="18" charset="0"/>
                                <a:cs typeface="Cambria Math" panose="02040503050406030204" charset="0"/>
                              </a:rPr>
                            </m:ctrlPr>
                          </m:dPr>
                          <m:e>
                            <m:r>
                              <a:rPr lang="en-US" altLang="zh-CN" sz="1000" i="1">
                                <a:latin typeface="Cambria Math" panose="02040503050406030204" charset="0"/>
                                <a:cs typeface="Cambria Math" panose="02040503050406030204" charset="0"/>
                              </a:rPr>
                              <m:t>𝐵</m:t>
                            </m:r>
                          </m:e>
                        </m:d>
                      </m:e>
                      <m:sub>
                        <m:r>
                          <a:rPr lang="en-US" altLang="zh-CN" sz="1000" i="1">
                            <a:latin typeface="Cambria Math" panose="02040503050406030204" charset="0"/>
                            <a:cs typeface="Cambria Math" panose="02040503050406030204" charset="0"/>
                          </a:rPr>
                          <m:t>∞</m:t>
                        </m:r>
                      </m:sub>
                    </m:sSub>
                  </m:oMath>
                </a14:m>
                <a:r>
                  <a:rPr lang="zh-CN" altLang="en-US" sz="1000">
                    <a:latin typeface="Cambria Math" panose="02040503050406030204" charset="0"/>
                    <a:cs typeface="Cambria Math" panose="02040503050406030204" charset="0"/>
                  </a:rPr>
                  <a:t>，</a:t>
                </a:r>
              </a:p>
              <a:p>
                <a:pPr indent="457200"/>
                <a:r>
                  <a:rPr lang="zh-CN" altLang="en-US" sz="1000">
                    <a:latin typeface="Cambria Math" panose="02040503050406030204" charset="0"/>
                    <a:cs typeface="Cambria Math" panose="02040503050406030204" charset="0"/>
                  </a:rPr>
                  <a:t>则</a:t>
                </a:r>
                <a:r>
                  <a:rPr lang="en-US" altLang="zh-CN" sz="1000">
                    <a:latin typeface="Cambria Math" panose="02040503050406030204" charset="0"/>
                    <a:cs typeface="Cambria Math" panose="02040503050406030204" charset="0"/>
                  </a:rPr>
                  <a:t>	</a:t>
                </a:r>
                <a14:m>
                  <m:oMath xmlns:m="http://schemas.openxmlformats.org/officeDocument/2006/math">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𝛿</m:t>
                        </m:r>
                      </m:e>
                      <m:sub>
                        <m:r>
                          <a:rPr lang="en-US" altLang="zh-CN" sz="1000" i="1">
                            <a:latin typeface="Cambria Math" panose="02040503050406030204" charset="0"/>
                            <a:cs typeface="Cambria Math" panose="02040503050406030204" charset="0"/>
                          </a:rPr>
                          <m:t>𝑖</m:t>
                        </m:r>
                      </m:sub>
                    </m:sSub>
                    <m:r>
                      <a:rPr lang="en-US" altLang="zh-CN" sz="1000" i="1">
                        <a:latin typeface="Cambria Math" panose="02040503050406030204" charset="0"/>
                        <a:cs typeface="Cambria Math" panose="02040503050406030204" charset="0"/>
                      </a:rPr>
                      <m:t>=0,</m:t>
                    </m:r>
                    <m:r>
                      <a:rPr lang="en-US" altLang="zh-CN" sz="1000" i="1">
                        <a:latin typeface="Cambria Math" panose="02040503050406030204" charset="0"/>
                        <a:cs typeface="Cambria Math" panose="02040503050406030204" charset="0"/>
                      </a:rPr>
                      <m:t>𝑥</m:t>
                    </m:r>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𝛾</m:t>
                        </m:r>
                      </m:e>
                      <m:sub>
                        <m:r>
                          <a:rPr lang="en-US" altLang="zh-CN" sz="1000" i="1">
                            <a:latin typeface="Cambria Math" panose="02040503050406030204" charset="0"/>
                            <a:cs typeface="Cambria Math" panose="02040503050406030204" charset="0"/>
                          </a:rPr>
                          <m:t>𝑖</m:t>
                        </m:r>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𝑦</m:t>
                    </m:r>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𝛿</m:t>
                        </m:r>
                      </m:e>
                      <m:sub>
                        <m:r>
                          <a:rPr lang="en-US" altLang="zh-CN" sz="1000" i="1">
                            <a:latin typeface="Cambria Math" panose="02040503050406030204" charset="0"/>
                            <a:cs typeface="Cambria Math" panose="02040503050406030204" charset="0"/>
                          </a:rPr>
                          <m:t>𝑖</m:t>
                        </m:r>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𝛾</m:t>
                        </m:r>
                      </m:e>
                      <m:sub>
                        <m:r>
                          <a:rPr lang="en-US" altLang="zh-CN" sz="1000" i="1">
                            <a:latin typeface="Cambria Math" panose="02040503050406030204" charset="0"/>
                            <a:cs typeface="Cambria Math" panose="02040503050406030204" charset="0"/>
                          </a:rPr>
                          <m:t>𝑖</m:t>
                        </m:r>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=0,</m:t>
                    </m:r>
                    <m:r>
                      <a:rPr lang="en-US" altLang="zh-CN" sz="1000" i="1">
                        <a:latin typeface="Cambria Math" panose="02040503050406030204" charset="0"/>
                        <a:cs typeface="Cambria Math" panose="02040503050406030204" charset="0"/>
                      </a:rPr>
                      <m:t>𝑙</m:t>
                    </m:r>
                    <m:r>
                      <a:rPr lang="en-US" altLang="zh-CN" sz="1000" i="1">
                        <a:latin typeface="Cambria Math" panose="02040503050406030204" charset="0"/>
                        <a:cs typeface="Cambria Math" panose="02040503050406030204" charset="0"/>
                      </a:rPr>
                      <m:t>=1</m:t>
                    </m:r>
                  </m:oMath>
                </a14:m>
                <a:endParaRPr lang="en-US" altLang="zh-CN" sz="1000" i="1">
                  <a:latin typeface="Cambria Math" panose="02040503050406030204" charset="0"/>
                  <a:cs typeface="Cambria Math" panose="02040503050406030204" charset="0"/>
                </a:endParaRPr>
              </a:p>
              <a:p>
                <a:r>
                  <a:rPr lang="zh-CN" altLang="en-US" sz="1000"/>
                  <a:t>（</a:t>
                </a:r>
                <a:r>
                  <a:rPr lang="en-US" altLang="zh-CN" sz="1000"/>
                  <a:t>2</a:t>
                </a:r>
                <a:r>
                  <a:rPr lang="zh-CN" altLang="en-US" sz="1000"/>
                  <a:t>）确定</a:t>
                </a:r>
                <a14:m>
                  <m:oMath xmlns:m="http://schemas.openxmlformats.org/officeDocument/2006/math">
                    <m:r>
                      <a:rPr lang="en-US" altLang="zh-CN" sz="1000" i="1">
                        <a:solidFill>
                          <a:schemeClr val="tx1"/>
                        </a:solidFill>
                        <a:latin typeface="Cambria Math" panose="02040503050406030204" charset="0"/>
                        <a:cs typeface="Cambria Math" panose="02040503050406030204" charset="0"/>
                      </a:rPr>
                      <m:t>𝑐</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𝑐𝑜𝑠</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𝜃</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𝑠</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𝑠𝑖𝑛</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𝜃</m:t>
                    </m:r>
                    <m:r>
                      <a:rPr lang="en-US" altLang="zh-CN" sz="1000" i="1">
                        <a:solidFill>
                          <a:schemeClr val="tx1"/>
                        </a:solidFill>
                        <a:latin typeface="Cambria Math" panose="02040503050406030204" charset="0"/>
                        <a:cs typeface="Cambria Math" panose="02040503050406030204" charset="0"/>
                      </a:rPr>
                      <m:t>)和</m:t>
                    </m:r>
                    <m:r>
                      <a:rPr lang="en-US" altLang="zh-CN" sz="1000" i="1">
                        <a:solidFill>
                          <a:schemeClr val="tx1"/>
                        </a:solidFill>
                        <a:latin typeface="Cambria Math" panose="02040503050406030204" charset="0"/>
                        <a:cs typeface="Cambria Math" panose="02040503050406030204" charset="0"/>
                      </a:rPr>
                      <m:t>𝜎</m:t>
                    </m:r>
                    <m:r>
                      <a:rPr lang="en-US" altLang="zh-CN" sz="1000" i="1">
                        <a:solidFill>
                          <a:schemeClr val="tx1"/>
                        </a:solidFill>
                        <a:latin typeface="Cambria Math" panose="02040503050406030204" charset="0"/>
                        <a:cs typeface="Cambria Math" panose="02040503050406030204" charset="0"/>
                      </a:rPr>
                      <m:t>使</m:t>
                    </m:r>
                  </m:oMath>
                </a14:m>
                <a:r>
                  <a:rPr lang="zh-CN" altLang="en-US" sz="1000">
                    <a:latin typeface="Cambria Math" panose="02040503050406030204" charset="0"/>
                    <a:cs typeface="Cambria Math" panose="02040503050406030204" charset="0"/>
                    <a:sym typeface="+mn-ea"/>
                  </a:rPr>
                  <a:t>（算法三）</a:t>
                </a:r>
                <a:endParaRPr lang="en-US" altLang="zh-CN" sz="1000" i="1">
                  <a:solidFill>
                    <a:schemeClr val="tx1"/>
                  </a:solidFill>
                  <a:latin typeface="Cambria Math" panose="02040503050406030204" charset="0"/>
                  <a:cs typeface="Cambria Math" panose="02040503050406030204" charset="0"/>
                </a:endParaRPr>
              </a:p>
              <a:p>
                <a:pPr indent="457200"/>
                <a14:m>
                  <m:oMath xmlns:m="http://schemas.openxmlformats.org/officeDocument/2006/math">
                    <m:sSup>
                      <m:sSupPr>
                        <m:ctrlPr>
                          <a:rPr lang="en-US" altLang="zh-CN" sz="1000" i="1">
                            <a:solidFill>
                              <a:schemeClr val="tx1"/>
                            </a:solidFill>
                            <a:latin typeface="Cambria Math" panose="02040503050406030204" pitchFamily="18" charset="0"/>
                            <a:cs typeface="Cambria Math" panose="02040503050406030204" charset="0"/>
                          </a:rPr>
                        </m:ctrlPr>
                      </m:sSupPr>
                      <m:e>
                        <m:d>
                          <m:dPr>
                            <m:begChr m:val="["/>
                            <m:endChr m:val="]"/>
                            <m:ctrlPr>
                              <a:rPr lang="en-US" altLang="zh-CN" sz="1000" i="1">
                                <a:solidFill>
                                  <a:schemeClr val="tx1"/>
                                </a:solidFill>
                                <a:latin typeface="Cambria Math" panose="02040503050406030204" pitchFamily="18" charset="0"/>
                                <a:cs typeface="Cambria Math" panose="02040503050406030204" charset="0"/>
                              </a:rPr>
                            </m:ctrlPr>
                          </m:dPr>
                          <m:e>
                            <m:m>
                              <m:mPr>
                                <m:mcs>
                                  <m:mc>
                                    <m:mcPr>
                                      <m:count m:val="2"/>
                                      <m:mcJc m:val="center"/>
                                    </m:mcPr>
                                  </m:mc>
                                </m:mcs>
                                <m:ctrlPr>
                                  <a:rPr lang="en-US" altLang="zh-CN" sz="1000" i="1">
                                    <a:solidFill>
                                      <a:schemeClr val="tx1"/>
                                    </a:solidFill>
                                    <a:latin typeface="Cambria Math" panose="02040503050406030204" pitchFamily="18" charset="0"/>
                                    <a:cs typeface="Cambria Math" panose="02040503050406030204" charset="0"/>
                                  </a:rPr>
                                </m:ctrlPr>
                              </m:mPr>
                              <m:mr>
                                <m:e>
                                  <m:r>
                                    <a:rPr lang="en-US" altLang="zh-CN" sz="1000" i="1">
                                      <a:solidFill>
                                        <a:schemeClr val="tx1"/>
                                      </a:solidFill>
                                      <a:latin typeface="Cambria Math" panose="02040503050406030204" charset="0"/>
                                      <a:cs typeface="Cambria Math" panose="02040503050406030204" charset="0"/>
                                    </a:rPr>
                                    <m:t>𝑐</m:t>
                                  </m:r>
                                </m:e>
                                <m:e>
                                  <m:r>
                                    <a:rPr lang="en-US" altLang="zh-CN" sz="1000" i="1">
                                      <a:solidFill>
                                        <a:schemeClr val="tx1"/>
                                      </a:solidFill>
                                      <a:latin typeface="Cambria Math" panose="02040503050406030204" charset="0"/>
                                      <a:cs typeface="Cambria Math" panose="02040503050406030204" charset="0"/>
                                    </a:rPr>
                                    <m:t>𝑠</m:t>
                                  </m:r>
                                </m:e>
                              </m:mr>
                              <m:mr>
                                <m:e>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𝑠</m:t>
                                  </m:r>
                                </m:e>
                                <m:e>
                                  <m:r>
                                    <a:rPr lang="en-US" altLang="zh-CN" sz="1000" i="1">
                                      <a:solidFill>
                                        <a:schemeClr val="tx1"/>
                                      </a:solidFill>
                                      <a:latin typeface="Cambria Math" panose="02040503050406030204" charset="0"/>
                                      <a:cs typeface="Cambria Math" panose="02040503050406030204" charset="0"/>
                                    </a:rPr>
                                    <m:t>𝑐</m:t>
                                  </m:r>
                                </m:e>
                              </m:mr>
                            </m:m>
                          </m:e>
                        </m:d>
                      </m:e>
                      <m:sup>
                        <m:r>
                          <a:rPr lang="en-US" altLang="zh-CN" sz="1000" i="1">
                            <a:solidFill>
                              <a:schemeClr val="tx1"/>
                            </a:solidFill>
                            <a:latin typeface="Cambria Math" panose="02040503050406030204" charset="0"/>
                            <a:cs typeface="Cambria Math" panose="02040503050406030204" charset="0"/>
                          </a:rPr>
                          <m:t>𝑇</m:t>
                        </m:r>
                      </m:sup>
                    </m:sSup>
                    <m:d>
                      <m:dPr>
                        <m:begChr m:val="["/>
                        <m:endChr m:val="]"/>
                        <m:ctrlPr>
                          <a:rPr lang="en-US" altLang="zh-CN" sz="1000" i="1">
                            <a:solidFill>
                              <a:schemeClr val="tx1"/>
                            </a:solidFill>
                            <a:latin typeface="Cambria Math" panose="02040503050406030204" pitchFamily="18" charset="0"/>
                            <a:cs typeface="Cambria Math" panose="02040503050406030204" charset="0"/>
                          </a:rPr>
                        </m:ctrlPr>
                      </m:dPr>
                      <m:e>
                        <m:m>
                          <m:mPr>
                            <m:mcs>
                              <m:mc>
                                <m:mcPr>
                                  <m:count m:val="1"/>
                                  <m:mcJc m:val="center"/>
                                </m:mcPr>
                              </m:mc>
                            </m:mcs>
                            <m:ctrlPr>
                              <a:rPr lang="en-US" altLang="zh-CN" sz="1000" i="1">
                                <a:solidFill>
                                  <a:schemeClr val="tx1"/>
                                </a:solidFill>
                                <a:latin typeface="Cambria Math" panose="02040503050406030204" pitchFamily="18" charset="0"/>
                                <a:cs typeface="Cambria Math" panose="02040503050406030204" charset="0"/>
                              </a:rPr>
                            </m:ctrlPr>
                          </m:mPr>
                          <m:mr>
                            <m:e>
                              <m:r>
                                <a:rPr lang="en-US" altLang="zh-CN" sz="1000" i="1">
                                  <a:solidFill>
                                    <a:schemeClr val="tx1"/>
                                  </a:solidFill>
                                  <a:latin typeface="Cambria Math" panose="02040503050406030204" charset="0"/>
                                  <a:cs typeface="Cambria Math" panose="02040503050406030204" charset="0"/>
                                </a:rPr>
                                <m:t>𝑦</m:t>
                              </m:r>
                            </m:e>
                          </m:mr>
                          <m:mr>
                            <m:e>
                              <m:r>
                                <a:rPr lang="en-US" altLang="zh-CN" sz="1000" i="1">
                                  <a:solidFill>
                                    <a:schemeClr val="tx1"/>
                                  </a:solidFill>
                                  <a:latin typeface="Cambria Math" panose="02040503050406030204" charset="0"/>
                                  <a:cs typeface="Cambria Math" panose="02040503050406030204" charset="0"/>
                                </a:rPr>
                                <m:t>𝑥</m:t>
                              </m:r>
                            </m:e>
                          </m:mr>
                        </m:m>
                      </m:e>
                    </m:d>
                  </m:oMath>
                </a14:m>
                <a:r>
                  <a:rPr lang="en-US" altLang="zh-CN" sz="1000">
                    <a:latin typeface="Cambria Math" panose="02040503050406030204" charset="0"/>
                    <a:cs typeface="Cambria Math" panose="02040503050406030204" charset="0"/>
                    <a:sym typeface="+mn-ea"/>
                  </a:rPr>
                  <a:t>=</a:t>
                </a:r>
                <a14:m>
                  <m:oMath xmlns:m="http://schemas.openxmlformats.org/officeDocument/2006/math">
                    <m:d>
                      <m:dPr>
                        <m:begChr m:val="["/>
                        <m:endChr m:val="]"/>
                        <m:ctrlPr>
                          <a:rPr lang="en-US" altLang="zh-CN" sz="1000" i="1">
                            <a:solidFill>
                              <a:schemeClr val="tx1"/>
                            </a:solidFill>
                            <a:latin typeface="Cambria Math" panose="02040503050406030204" pitchFamily="18" charset="0"/>
                            <a:cs typeface="Cambria Math" panose="02040503050406030204" charset="0"/>
                          </a:rPr>
                        </m:ctrlPr>
                      </m:dPr>
                      <m:e>
                        <m:m>
                          <m:mPr>
                            <m:mcs>
                              <m:mc>
                                <m:mcPr>
                                  <m:count m:val="1"/>
                                  <m:mcJc m:val="center"/>
                                </m:mcPr>
                              </m:mc>
                            </m:mcs>
                            <m:ctrlPr>
                              <a:rPr lang="en-US" altLang="zh-CN" sz="1000" i="1">
                                <a:solidFill>
                                  <a:schemeClr val="tx1"/>
                                </a:solidFill>
                                <a:latin typeface="Cambria Math" panose="02040503050406030204" pitchFamily="18" charset="0"/>
                                <a:cs typeface="Cambria Math" panose="02040503050406030204" charset="0"/>
                              </a:rPr>
                            </m:ctrlPr>
                          </m:mPr>
                          <m:mr>
                            <m:e>
                              <m:r>
                                <a:rPr lang="en-US" altLang="zh-CN" sz="1000" i="1">
                                  <a:solidFill>
                                    <a:schemeClr val="tx1"/>
                                  </a:solidFill>
                                  <a:latin typeface="Cambria Math" panose="02040503050406030204" charset="0"/>
                                  <a:cs typeface="Cambria Math" panose="02040503050406030204" charset="0"/>
                                </a:rPr>
                                <m:t>𝜎</m:t>
                              </m:r>
                            </m:e>
                          </m:mr>
                          <m:mr>
                            <m:e>
                              <m:r>
                                <a:rPr lang="en-US" altLang="zh-CN" sz="1000" i="1">
                                  <a:solidFill>
                                    <a:schemeClr val="tx1"/>
                                  </a:solidFill>
                                  <a:latin typeface="Cambria Math" panose="02040503050406030204" charset="0"/>
                                  <a:cs typeface="Cambria Math" panose="02040503050406030204" charset="0"/>
                                </a:rPr>
                                <m:t>0</m:t>
                              </m:r>
                            </m:e>
                          </m:mr>
                        </m:m>
                      </m:e>
                    </m:d>
                  </m:oMath>
                </a14:m>
                <a:endParaRPr lang="en-US" altLang="zh-CN" sz="1000" i="1">
                  <a:solidFill>
                    <a:schemeClr val="tx1"/>
                  </a:solidFill>
                  <a:latin typeface="Cambria Math" panose="02040503050406030204" charset="0"/>
                  <a:cs typeface="Cambria Math" panose="02040503050406030204" charset="0"/>
                </a:endParaRPr>
              </a:p>
              <a:p>
                <a:pPr indent="457200"/>
                <a:r>
                  <a:rPr lang="zh-CN" altLang="en-US" sz="1000"/>
                  <a:t>得到</a:t>
                </a:r>
              </a:p>
              <a:p>
                <a:pPr indent="457200"/>
                <a14:m>
                  <m:oMathPara xmlns:m="http://schemas.openxmlformats.org/officeDocument/2006/math">
                    <m:oMathParaPr>
                      <m:jc m:val="left"/>
                    </m:oMathParaPr>
                    <m:oMath xmlns:m="http://schemas.openxmlformats.org/officeDocument/2006/math">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𝛿</m:t>
                          </m:r>
                        </m:e>
                        <m:sub>
                          <m:r>
                            <a:rPr lang="en-US" altLang="zh-CN" sz="1000" i="1">
                              <a:latin typeface="Cambria Math" panose="02040503050406030204" charset="0"/>
                              <a:cs typeface="Cambria Math" panose="02040503050406030204" charset="0"/>
                            </a:rPr>
                            <m:t>𝑖</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𝑙</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𝜎</m:t>
                      </m:r>
                      <m:r>
                        <a:rPr lang="en-US" altLang="zh-CN" sz="1000" i="1">
                          <a:latin typeface="Cambria Math" panose="02040503050406030204" charset="0"/>
                          <a:cs typeface="Cambria Math" panose="02040503050406030204" charset="0"/>
                        </a:rPr>
                        <m:t>,</m:t>
                      </m:r>
                    </m:oMath>
                  </m:oMathPara>
                </a14:m>
                <a:endParaRPr lang="en-US" altLang="zh-CN" sz="1000" i="1">
                  <a:latin typeface="Cambria Math" panose="02040503050406030204" charset="0"/>
                  <a:cs typeface="Cambria Math" panose="02040503050406030204" charset="0"/>
                </a:endParaRPr>
              </a:p>
              <a:p>
                <a:pPr indent="457200"/>
                <a14:m>
                  <m:oMathPara xmlns:m="http://schemas.openxmlformats.org/officeDocument/2006/math">
                    <m:oMathParaPr>
                      <m:jc m:val="left"/>
                    </m:oMathParaPr>
                    <m:oMath xmlns:m="http://schemas.openxmlformats.org/officeDocument/2006/math">
                      <m:r>
                        <a:rPr lang="en-US" altLang="zh-CN" sz="1000" i="1">
                          <a:latin typeface="Cambria Math" panose="02040503050406030204" charset="0"/>
                          <a:cs typeface="Cambria Math" panose="02040503050406030204" charset="0"/>
                        </a:rPr>
                        <m:t>𝑈</m:t>
                      </m:r>
                      <m:r>
                        <a:rPr lang="en-US" altLang="zh-CN" sz="1000" i="1">
                          <a:latin typeface="Cambria Math" panose="02040503050406030204" charset="0"/>
                          <a:cs typeface="Cambria Math" panose="02040503050406030204" charset="0"/>
                        </a:rPr>
                        <m:t>(1:</m:t>
                      </m:r>
                      <m:r>
                        <a:rPr lang="en-US" altLang="zh-CN" sz="1000" i="1">
                          <a:latin typeface="Cambria Math" panose="02040503050406030204" charset="0"/>
                          <a:cs typeface="Cambria Math" panose="02040503050406030204" charset="0"/>
                        </a:rPr>
                        <m:t>𝑛</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𝑖</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𝑖</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𝑙</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𝑈</m:t>
                      </m:r>
                      <m:r>
                        <a:rPr lang="en-US" altLang="zh-CN" sz="1000" i="1">
                          <a:latin typeface="Cambria Math" panose="02040503050406030204" charset="0"/>
                          <a:cs typeface="Cambria Math" panose="02040503050406030204" charset="0"/>
                        </a:rPr>
                        <m:t>(1:</m:t>
                      </m:r>
                      <m:r>
                        <a:rPr lang="en-US" altLang="zh-CN" sz="1000" i="1">
                          <a:latin typeface="Cambria Math" panose="02040503050406030204" charset="0"/>
                          <a:cs typeface="Cambria Math" panose="02040503050406030204" charset="0"/>
                        </a:rPr>
                        <m:t>𝑛</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𝑖</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𝑖</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𝑙</m:t>
                      </m:r>
                      <m:r>
                        <a:rPr lang="en-US" altLang="zh-CN" sz="1000" i="1">
                          <a:latin typeface="Cambria Math" panose="02040503050406030204" charset="0"/>
                          <a:cs typeface="Cambria Math" panose="02040503050406030204" charset="0"/>
                        </a:rPr>
                        <m:t>)</m:t>
                      </m:r>
                      <m:sSup>
                        <m:sSupPr>
                          <m:ctrlPr>
                            <a:rPr lang="en-US" altLang="zh-CN" sz="1000" i="1">
                              <a:solidFill>
                                <a:schemeClr val="tx1"/>
                              </a:solidFill>
                              <a:latin typeface="Cambria Math" panose="02040503050406030204" pitchFamily="18" charset="0"/>
                              <a:cs typeface="Cambria Math" panose="02040503050406030204" charset="0"/>
                            </a:rPr>
                          </m:ctrlPr>
                        </m:sSupPr>
                        <m:e>
                          <m:d>
                            <m:dPr>
                              <m:begChr m:val="["/>
                              <m:endChr m:val="]"/>
                              <m:ctrlPr>
                                <a:rPr lang="en-US" altLang="zh-CN" sz="1000" i="1">
                                  <a:solidFill>
                                    <a:schemeClr val="tx1"/>
                                  </a:solidFill>
                                  <a:latin typeface="Cambria Math" panose="02040503050406030204" pitchFamily="18" charset="0"/>
                                  <a:cs typeface="Cambria Math" panose="02040503050406030204" charset="0"/>
                                </a:rPr>
                              </m:ctrlPr>
                            </m:dPr>
                            <m:e>
                              <m:m>
                                <m:mPr>
                                  <m:mcs>
                                    <m:mc>
                                      <m:mcPr>
                                        <m:count m:val="2"/>
                                        <m:mcJc m:val="center"/>
                                      </m:mcPr>
                                    </m:mc>
                                  </m:mcs>
                                  <m:ctrlPr>
                                    <a:rPr lang="en-US" altLang="zh-CN" sz="1000" i="1">
                                      <a:solidFill>
                                        <a:schemeClr val="tx1"/>
                                      </a:solidFill>
                                      <a:latin typeface="Cambria Math" panose="02040503050406030204" pitchFamily="18" charset="0"/>
                                      <a:cs typeface="Cambria Math" panose="02040503050406030204" charset="0"/>
                                    </a:rPr>
                                  </m:ctrlPr>
                                </m:mPr>
                                <m:mr>
                                  <m:e>
                                    <m:r>
                                      <a:rPr lang="en-US" altLang="zh-CN" sz="1000" i="1">
                                        <a:solidFill>
                                          <a:schemeClr val="tx1"/>
                                        </a:solidFill>
                                        <a:latin typeface="Cambria Math" panose="02040503050406030204" charset="0"/>
                                        <a:cs typeface="Cambria Math" panose="02040503050406030204" charset="0"/>
                                      </a:rPr>
                                      <m:t>𝑐</m:t>
                                    </m:r>
                                  </m:e>
                                  <m:e>
                                    <m:r>
                                      <a:rPr lang="en-US" altLang="zh-CN" sz="1000" i="1">
                                        <a:solidFill>
                                          <a:schemeClr val="tx1"/>
                                        </a:solidFill>
                                        <a:latin typeface="Cambria Math" panose="02040503050406030204" charset="0"/>
                                        <a:cs typeface="Cambria Math" panose="02040503050406030204" charset="0"/>
                                      </a:rPr>
                                      <m:t>𝑠</m:t>
                                    </m:r>
                                  </m:e>
                                </m:mr>
                                <m:mr>
                                  <m:e>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𝑠</m:t>
                                    </m:r>
                                  </m:e>
                                  <m:e>
                                    <m:r>
                                      <a:rPr lang="en-US" altLang="zh-CN" sz="1000" i="1">
                                        <a:solidFill>
                                          <a:schemeClr val="tx1"/>
                                        </a:solidFill>
                                        <a:latin typeface="Cambria Math" panose="02040503050406030204" charset="0"/>
                                        <a:cs typeface="Cambria Math" panose="02040503050406030204" charset="0"/>
                                      </a:rPr>
                                      <m:t>𝑐</m:t>
                                    </m:r>
                                  </m:e>
                                </m:mr>
                              </m:m>
                            </m:e>
                          </m:d>
                        </m:e>
                        <m:sup>
                          <m:r>
                            <a:rPr lang="en-US" altLang="zh-CN" sz="1000" i="1">
                              <a:solidFill>
                                <a:schemeClr val="tx1"/>
                              </a:solidFill>
                              <a:latin typeface="Cambria Math" panose="02040503050406030204" charset="0"/>
                              <a:cs typeface="Cambria Math" panose="02040503050406030204" charset="0"/>
                            </a:rPr>
                            <m:t>𝑇</m:t>
                          </m:r>
                        </m:sup>
                      </m:sSup>
                    </m:oMath>
                  </m:oMathPara>
                </a14:m>
                <a:endParaRPr lang="en-US" altLang="zh-CN" sz="1000" i="1">
                  <a:solidFill>
                    <a:schemeClr val="tx1"/>
                  </a:solidFill>
                  <a:latin typeface="Cambria Math" panose="02040503050406030204" charset="0"/>
                  <a:cs typeface="Cambria Math" panose="02040503050406030204" charset="0"/>
                </a:endParaRPr>
              </a:p>
              <a:p>
                <a:r>
                  <a:rPr lang="zh-CN" altLang="en-US" sz="1000"/>
                  <a:t>（</a:t>
                </a:r>
                <a:r>
                  <a:rPr lang="en-US" altLang="zh-CN" sz="1000"/>
                  <a:t>3</a:t>
                </a:r>
                <a:r>
                  <a:rPr lang="zh-CN" altLang="en-US" sz="1000"/>
                  <a:t>）如果</a:t>
                </a:r>
                <a14:m>
                  <m:oMath xmlns:m="http://schemas.openxmlformats.org/officeDocument/2006/math">
                    <m:r>
                      <a:rPr lang="en-US" altLang="zh-CN" sz="1000" i="1">
                        <a:latin typeface="Cambria Math" panose="02040503050406030204" charset="0"/>
                        <a:cs typeface="Cambria Math" panose="02040503050406030204" charset="0"/>
                      </a:rPr>
                      <m:t>𝑙</m:t>
                    </m:r>
                    <m:r>
                      <a:rPr lang="en-US" altLang="zh-CN" sz="1000" i="1">
                        <a:latin typeface="Cambria Math" panose="02040503050406030204" charset="0"/>
                        <a:cs typeface="Cambria Math" panose="02040503050406030204" charset="0"/>
                      </a:rPr>
                      <m:t>&lt;</m:t>
                    </m:r>
                    <m:r>
                      <a:rPr lang="en-US" altLang="zh-CN" sz="1000" i="1">
                        <a:latin typeface="Cambria Math" panose="02040503050406030204" charset="0"/>
                        <a:cs typeface="Cambria Math" panose="02040503050406030204" charset="0"/>
                      </a:rPr>
                      <m:t>𝑞</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𝑖</m:t>
                    </m:r>
                    <m:r>
                      <a:rPr lang="en-US" altLang="zh-CN" sz="1000" i="1">
                        <a:latin typeface="Cambria Math" panose="02040503050406030204" charset="0"/>
                        <a:cs typeface="Cambria Math" panose="02040503050406030204" charset="0"/>
                      </a:rPr>
                      <m:t>，则</m:t>
                    </m:r>
                  </m:oMath>
                </a14:m>
                <a:endParaRPr lang="en-US" altLang="zh-CN" sz="1000" i="1">
                  <a:latin typeface="Cambria Math" panose="02040503050406030204" charset="0"/>
                  <a:cs typeface="Cambria Math" panose="02040503050406030204" charset="0"/>
                </a:endParaRPr>
              </a:p>
              <a:p>
                <a:pPr indent="457200"/>
                <a14:m>
                  <m:oMathPara xmlns:m="http://schemas.openxmlformats.org/officeDocument/2006/math">
                    <m:oMathParaPr>
                      <m:jc m:val="left"/>
                    </m:oMathParaPr>
                    <m:oMath xmlns:m="http://schemas.openxmlformats.org/officeDocument/2006/math">
                      <m:r>
                        <a:rPr lang="en-US" altLang="zh-CN" sz="1000" i="1">
                          <a:latin typeface="Cambria Math" panose="02040503050406030204" charset="0"/>
                          <a:cs typeface="Cambria Math" panose="02040503050406030204" charset="0"/>
                        </a:rPr>
                        <m:t>𝑥</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𝑠</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𝛾</m:t>
                          </m:r>
                        </m:e>
                        <m:sub>
                          <m:r>
                            <a:rPr lang="en-US" altLang="zh-CN" sz="1000" i="1">
                              <a:latin typeface="Cambria Math" panose="02040503050406030204" charset="0"/>
                              <a:cs typeface="Cambria Math" panose="02040503050406030204" charset="0"/>
                            </a:rPr>
                            <m:t>𝑖</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𝑙</m:t>
                          </m:r>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𝛾</m:t>
                          </m:r>
                        </m:e>
                        <m:sub>
                          <m:r>
                            <a:rPr lang="en-US" altLang="zh-CN" sz="1000" i="1">
                              <a:latin typeface="Cambria Math" panose="02040503050406030204" charset="0"/>
                              <a:cs typeface="Cambria Math" panose="02040503050406030204" charset="0"/>
                            </a:rPr>
                            <m:t>𝑖</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𝑙</m:t>
                          </m:r>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𝑐</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𝛾</m:t>
                          </m:r>
                        </m:e>
                        <m:sub>
                          <m:r>
                            <a:rPr lang="en-US" altLang="zh-CN" sz="1000" i="1">
                              <a:latin typeface="Cambria Math" panose="02040503050406030204" charset="0"/>
                              <a:cs typeface="Cambria Math" panose="02040503050406030204" charset="0"/>
                            </a:rPr>
                            <m:t>𝑖</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𝑙</m:t>
                          </m:r>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𝑦</m:t>
                      </m:r>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𝛿</m:t>
                          </m:r>
                        </m:e>
                        <m:sub>
                          <m:r>
                            <a:rPr lang="en-US" altLang="zh-CN" sz="1000" i="1">
                              <a:latin typeface="Cambria Math" panose="02040503050406030204" charset="0"/>
                              <a:cs typeface="Cambria Math" panose="02040503050406030204" charset="0"/>
                            </a:rPr>
                            <m:t>𝑖</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𝑙</m:t>
                          </m:r>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𝑙</m:t>
                      </m:r>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𝑙</m:t>
                      </m:r>
                      <m:r>
                        <a:rPr lang="en-US" altLang="zh-CN" sz="1000" i="1">
                          <a:latin typeface="Cambria Math" panose="02040503050406030204" charset="0"/>
                          <a:cs typeface="Cambria Math" panose="02040503050406030204" charset="0"/>
                        </a:rPr>
                        <m:t>+1</m:t>
                      </m:r>
                    </m:oMath>
                  </m:oMathPara>
                </a14:m>
                <a:endParaRPr lang="en-US" altLang="zh-CN" sz="1000" i="1">
                  <a:latin typeface="Cambria Math" panose="02040503050406030204" charset="0"/>
                  <a:cs typeface="Cambria Math" panose="02040503050406030204" charset="0"/>
                </a:endParaRPr>
              </a:p>
              <a:p>
                <a:pPr marL="0" lvl="0" indent="0">
                  <a:buNone/>
                </a:pPr>
                <a:r>
                  <a:rPr lang="zh-CN" altLang="en-US" sz="1000">
                    <a:solidFill>
                      <a:schemeClr val="tx1"/>
                    </a:solidFill>
                  </a:rPr>
                  <a:t>转步（</a:t>
                </a:r>
                <a:r>
                  <a:rPr lang="en-US" altLang="zh-CN" sz="1000"/>
                  <a:t>2</a:t>
                </a:r>
                <a:r>
                  <a:rPr lang="zh-CN" altLang="en-US" sz="1000"/>
                  <a:t>），否则</a:t>
                </a:r>
                <a:r>
                  <a:rPr lang="zh-CN" altLang="en-US" sz="1000">
                    <a:latin typeface="Cambria Math" panose="02040503050406030204" charset="0"/>
                    <a:cs typeface="Cambria Math" panose="02040503050406030204" charset="0"/>
                    <a:sym typeface="+mn-ea"/>
                  </a:rPr>
                  <a:t>将所有满足</a:t>
                </a:r>
                <a14:m>
                  <m:oMath xmlns:m="http://schemas.openxmlformats.org/officeDocument/2006/math">
                    <m:sSub>
                      <m:sSubPr>
                        <m:ctrlPr>
                          <a:rPr lang="en-US" altLang="zh-CN" sz="1000" i="1">
                            <a:solidFill>
                              <a:schemeClr val="tx1"/>
                            </a:solidFill>
                            <a:latin typeface="Cambria Math" panose="02040503050406030204" pitchFamily="18" charset="0"/>
                            <a:cs typeface="Cambria Math" panose="02040503050406030204" charset="0"/>
                          </a:rPr>
                        </m:ctrlPr>
                      </m:sSubPr>
                      <m:e>
                        <m:r>
                          <a:rPr lang="en-US" altLang="zh-CN" sz="1000" i="1">
                            <a:solidFill>
                              <a:schemeClr val="tx1"/>
                            </a:solidFill>
                            <a:latin typeface="Cambria Math" panose="02040503050406030204" charset="0"/>
                            <a:cs typeface="Cambria Math" panose="02040503050406030204" charset="0"/>
                          </a:rPr>
                          <m:t>𝛾</m:t>
                        </m:r>
                      </m:e>
                      <m:sub>
                        <m:r>
                          <a:rPr lang="en-US" altLang="zh-CN" sz="1000" i="1">
                            <a:solidFill>
                              <a:schemeClr val="tx1"/>
                            </a:solidFill>
                            <a:latin typeface="Cambria Math" panose="02040503050406030204" charset="0"/>
                            <a:cs typeface="Cambria Math" panose="02040503050406030204" charset="0"/>
                          </a:rPr>
                          <m:t>𝑗</m:t>
                        </m:r>
                      </m:sub>
                    </m:sSub>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𝜀</m:t>
                    </m:r>
                    <m:r>
                      <a:rPr lang="en-US" altLang="zh-CN" sz="1000" i="1">
                        <a:solidFill>
                          <a:schemeClr val="tx1"/>
                        </a:solidFill>
                        <a:latin typeface="Cambria Math" panose="02040503050406030204" charset="0"/>
                        <a:cs typeface="Cambria Math" panose="02040503050406030204" charset="0"/>
                      </a:rPr>
                      <m:t>（</m:t>
                    </m:r>
                    <m:d>
                      <m:dPr>
                        <m:begChr m:val="|"/>
                        <m:endChr m:val="|"/>
                        <m:ctrlPr>
                          <a:rPr lang="en-US" altLang="zh-CN" sz="1000" i="1">
                            <a:solidFill>
                              <a:schemeClr val="tx1"/>
                            </a:solidFill>
                            <a:latin typeface="Cambria Math" panose="02040503050406030204" pitchFamily="18" charset="0"/>
                            <a:cs typeface="Cambria Math" panose="02040503050406030204" charset="0"/>
                          </a:rPr>
                        </m:ctrlPr>
                      </m:dPr>
                      <m:e>
                        <m:sSub>
                          <m:sSubPr>
                            <m:ctrlPr>
                              <a:rPr lang="en-US" altLang="zh-CN" sz="1000" i="1">
                                <a:solidFill>
                                  <a:schemeClr val="tx1"/>
                                </a:solidFill>
                                <a:latin typeface="Cambria Math" panose="02040503050406030204" pitchFamily="18" charset="0"/>
                                <a:cs typeface="Cambria Math" panose="02040503050406030204" charset="0"/>
                              </a:rPr>
                            </m:ctrlPr>
                          </m:sSubPr>
                          <m:e>
                            <m:r>
                              <a:rPr lang="en-US" altLang="zh-CN" sz="1000" i="1">
                                <a:solidFill>
                                  <a:schemeClr val="tx1"/>
                                </a:solidFill>
                                <a:latin typeface="Cambria Math" panose="02040503050406030204" charset="0"/>
                                <a:cs typeface="Cambria Math" panose="02040503050406030204" charset="0"/>
                              </a:rPr>
                              <m:t>𝛿</m:t>
                            </m:r>
                          </m:e>
                          <m:sub>
                            <m:r>
                              <a:rPr lang="en-US" altLang="zh-CN" sz="1000" i="1">
                                <a:solidFill>
                                  <a:schemeClr val="tx1"/>
                                </a:solidFill>
                                <a:latin typeface="Cambria Math" panose="02040503050406030204" charset="0"/>
                                <a:cs typeface="Cambria Math" panose="02040503050406030204" charset="0"/>
                              </a:rPr>
                              <m:t>𝑗</m:t>
                            </m:r>
                          </m:sub>
                        </m:sSub>
                      </m:e>
                    </m:d>
                    <m:r>
                      <a:rPr lang="en-US" altLang="zh-CN" sz="1000" i="1">
                        <a:solidFill>
                          <a:schemeClr val="tx1"/>
                        </a:solidFill>
                        <a:latin typeface="Cambria Math" panose="02040503050406030204" charset="0"/>
                        <a:cs typeface="Cambria Math" panose="02040503050406030204" charset="0"/>
                      </a:rPr>
                      <m:t>+</m:t>
                    </m:r>
                    <m:d>
                      <m:dPr>
                        <m:begChr m:val="|"/>
                        <m:endChr m:val="|"/>
                        <m:ctrlPr>
                          <a:rPr lang="en-US" altLang="zh-CN" sz="1000" i="1">
                            <a:solidFill>
                              <a:schemeClr val="tx1"/>
                            </a:solidFill>
                            <a:latin typeface="Cambria Math" panose="02040503050406030204" pitchFamily="18" charset="0"/>
                            <a:cs typeface="Cambria Math" panose="02040503050406030204" charset="0"/>
                          </a:rPr>
                        </m:ctrlPr>
                      </m:dPr>
                      <m:e>
                        <m:sSub>
                          <m:sSubPr>
                            <m:ctrlPr>
                              <a:rPr lang="en-US" altLang="zh-CN" sz="1000" i="1">
                                <a:solidFill>
                                  <a:schemeClr val="tx1"/>
                                </a:solidFill>
                                <a:latin typeface="Cambria Math" panose="02040503050406030204" pitchFamily="18" charset="0"/>
                                <a:cs typeface="Cambria Math" panose="02040503050406030204" charset="0"/>
                              </a:rPr>
                            </m:ctrlPr>
                          </m:sSubPr>
                          <m:e>
                            <m:r>
                              <a:rPr lang="en-US" altLang="zh-CN" sz="1000" i="1">
                                <a:solidFill>
                                  <a:schemeClr val="tx1"/>
                                </a:solidFill>
                                <a:latin typeface="Cambria Math" panose="02040503050406030204" charset="0"/>
                                <a:cs typeface="Cambria Math" panose="02040503050406030204" charset="0"/>
                              </a:rPr>
                              <m:t>𝛿</m:t>
                            </m:r>
                          </m:e>
                          <m:sub>
                            <m:r>
                              <a:rPr lang="en-US" altLang="zh-CN" sz="1000" i="1">
                                <a:solidFill>
                                  <a:schemeClr val="tx1"/>
                                </a:solidFill>
                                <a:latin typeface="Cambria Math" panose="02040503050406030204" charset="0"/>
                                <a:cs typeface="Cambria Math" panose="02040503050406030204" charset="0"/>
                              </a:rPr>
                              <m:t>𝑗</m:t>
                            </m:r>
                            <m:r>
                              <a:rPr lang="en-US" altLang="zh-CN" sz="1000" i="1">
                                <a:solidFill>
                                  <a:schemeClr val="tx1"/>
                                </a:solidFill>
                                <a:latin typeface="Cambria Math" panose="02040503050406030204" charset="0"/>
                                <a:cs typeface="Cambria Math" panose="02040503050406030204" charset="0"/>
                              </a:rPr>
                              <m:t>−1</m:t>
                            </m:r>
                          </m:sub>
                        </m:sSub>
                      </m:e>
                    </m:d>
                    <m:r>
                      <a:rPr lang="en-US" altLang="zh-CN" sz="1000" i="1">
                        <a:solidFill>
                          <a:schemeClr val="tx1"/>
                        </a:solidFill>
                        <a:latin typeface="Cambria Math" panose="02040503050406030204" charset="0"/>
                        <a:cs typeface="Cambria Math" panose="02040503050406030204" charset="0"/>
                      </a:rPr>
                      <m:t>）</m:t>
                    </m:r>
                  </m:oMath>
                </a14:m>
                <a:r>
                  <a:rPr lang="zh-CN" altLang="en-US" sz="1000">
                    <a:latin typeface="Cambria Math" panose="02040503050406030204" charset="0"/>
                    <a:cs typeface="Cambria Math" panose="02040503050406030204" charset="0"/>
                    <a:sym typeface="+mn-ea"/>
                  </a:rPr>
                  <a:t>的</a:t>
                </a:r>
                <a14:m>
                  <m:oMath xmlns:m="http://schemas.openxmlformats.org/officeDocument/2006/math">
                    <m:sSub>
                      <m:sSubPr>
                        <m:ctrlPr>
                          <a:rPr lang="en-US" altLang="zh-CN" sz="1000" i="1">
                            <a:solidFill>
                              <a:schemeClr val="tx1"/>
                            </a:solidFill>
                            <a:latin typeface="Cambria Math" panose="02040503050406030204" pitchFamily="18" charset="0"/>
                            <a:cs typeface="Cambria Math" panose="02040503050406030204" charset="0"/>
                          </a:rPr>
                        </m:ctrlPr>
                      </m:sSubPr>
                      <m:e>
                        <m:r>
                          <a:rPr lang="en-US" altLang="zh-CN" sz="1000" i="1">
                            <a:solidFill>
                              <a:schemeClr val="tx1"/>
                            </a:solidFill>
                            <a:latin typeface="Cambria Math" panose="02040503050406030204" charset="0"/>
                            <a:cs typeface="Cambria Math" panose="02040503050406030204" charset="0"/>
                          </a:rPr>
                          <m:t>𝛾</m:t>
                        </m:r>
                      </m:e>
                      <m:sub>
                        <m:r>
                          <a:rPr lang="en-US" altLang="zh-CN" sz="1000" i="1">
                            <a:solidFill>
                              <a:schemeClr val="tx1"/>
                            </a:solidFill>
                            <a:latin typeface="Cambria Math" panose="02040503050406030204" charset="0"/>
                            <a:cs typeface="Cambria Math" panose="02040503050406030204" charset="0"/>
                          </a:rPr>
                          <m:t>𝑗</m:t>
                        </m:r>
                      </m:sub>
                    </m:sSub>
                  </m:oMath>
                </a14:m>
                <a:r>
                  <a:rPr lang="zh-CN" altLang="en-US" sz="1000">
                    <a:latin typeface="Cambria Math" panose="02040503050406030204" charset="0"/>
                    <a:cs typeface="Cambria Math" panose="02040503050406030204" charset="0"/>
                    <a:sym typeface="+mn-ea"/>
                  </a:rPr>
                  <a:t>置零</a:t>
                </a:r>
              </a:p>
            </p:txBody>
          </p:sp>
        </mc:Choice>
        <mc:Fallback xmlns="">
          <p:sp>
            <p:nvSpPr>
              <p:cNvPr id="6" name="文本框 5"/>
              <p:cNvSpPr txBox="1">
                <a:spLocks noRot="1" noChangeAspect="1" noMove="1" noResize="1" noEditPoints="1" noAdjustHandles="1" noChangeArrowheads="1" noChangeShapeType="1" noTextEdit="1"/>
              </p:cNvSpPr>
              <p:nvPr/>
            </p:nvSpPr>
            <p:spPr>
              <a:xfrm>
                <a:off x="5018405" y="1388110"/>
                <a:ext cx="4224655" cy="1852930"/>
              </a:xfrm>
              <a:prstGeom prst="rect">
                <a:avLst/>
              </a:prstGeom>
              <a:blipFill rotWithShape="1">
                <a:blip r:embed="rId9"/>
                <a:stretch>
                  <a:fillRect/>
                </a:stretch>
              </a:blipFill>
            </p:spPr>
            <p:txBody>
              <a:bodyPr/>
              <a:lstStyle/>
              <a:p>
                <a:r>
                  <a:rPr lang="zh-CN" altLang="en-US">
                    <a:noFill/>
                  </a:rPr>
                  <a:t> </a:t>
                </a:r>
              </a:p>
            </p:txBody>
          </p:sp>
        </mc:Fallback>
      </mc:AlternateContent>
      <p:sp>
        <p:nvSpPr>
          <p:cNvPr id="7" name="文本框 6"/>
          <p:cNvSpPr txBox="1"/>
          <p:nvPr>
            <p:custDataLst>
              <p:tags r:id="rId3"/>
            </p:custDataLst>
          </p:nvPr>
        </p:nvSpPr>
        <p:spPr>
          <a:xfrm>
            <a:off x="5273040" y="3556000"/>
            <a:ext cx="956945" cy="368300"/>
          </a:xfrm>
          <a:prstGeom prst="rect">
            <a:avLst/>
          </a:prstGeom>
          <a:noFill/>
        </p:spPr>
        <p:txBody>
          <a:bodyPr wrap="square" rtlCol="0">
            <a:spAutoFit/>
          </a:bodyPr>
          <a:lstStyle/>
          <a:p>
            <a:r>
              <a:rPr lang="zh-CN" altLang="en-US"/>
              <a:t>算法三：</a:t>
            </a:r>
          </a:p>
        </p:txBody>
      </p:sp>
      <mc:AlternateContent xmlns:mc="http://schemas.openxmlformats.org/markup-compatibility/2006" xmlns:a14="http://schemas.microsoft.com/office/drawing/2010/main">
        <mc:Choice Requires="a14">
          <p:sp>
            <p:nvSpPr>
              <p:cNvPr id="9" name="文本框 8"/>
              <p:cNvSpPr txBox="1"/>
              <p:nvPr>
                <p:custDataLst>
                  <p:tags r:id="rId4"/>
                </p:custDataLst>
              </p:nvPr>
            </p:nvSpPr>
            <p:spPr>
              <a:xfrm>
                <a:off x="5077460" y="3987800"/>
                <a:ext cx="4260215" cy="1819910"/>
              </a:xfrm>
              <a:prstGeom prst="rect">
                <a:avLst/>
              </a:prstGeom>
              <a:noFill/>
            </p:spPr>
            <p:txBody>
              <a:bodyPr wrap="square" rtlCol="0">
                <a:spAutoFit/>
              </a:bodyPr>
              <a:lstStyle/>
              <a:p>
                <a:r>
                  <a:rPr lang="en-US" altLang="zh-CN" sz="1000" i="1">
                    <a:latin typeface="Cambria Math" panose="02040503050406030204" charset="0"/>
                    <a:cs typeface="Cambria Math" panose="02040503050406030204" charset="0"/>
                  </a:rPr>
                  <a:t>function(c s r)=Givens(x,y)</a:t>
                </a:r>
              </a:p>
              <a:p>
                <a:pPr indent="457200"/>
                <a:r>
                  <a:rPr lang="en-US" altLang="zh-CN" sz="1000" i="1">
                    <a:latin typeface="Cambria Math" panose="02040503050406030204" charset="0"/>
                    <a:cs typeface="Cambria Math" panose="02040503050406030204" charset="0"/>
                  </a:rPr>
                  <a:t>if y==0</a:t>
                </a:r>
              </a:p>
              <a:p>
                <a:pPr marL="457200" lvl="1" indent="457200"/>
                <a:r>
                  <a:rPr lang="en-US" altLang="zh-CN" sz="1000" i="1">
                    <a:latin typeface="Cambria Math" panose="02040503050406030204" charset="0"/>
                    <a:cs typeface="Cambria Math" panose="02040503050406030204" charset="0"/>
                  </a:rPr>
                  <a:t>c=1,s=0;</a:t>
                </a:r>
              </a:p>
              <a:p>
                <a:pPr marL="0" lvl="0" indent="457200">
                  <a:buNone/>
                </a:pPr>
                <a:r>
                  <a:rPr lang="en-US" altLang="zh-CN" sz="1000" i="1">
                    <a:solidFill>
                      <a:schemeClr val="tx1"/>
                    </a:solidFill>
                    <a:latin typeface="Cambria Math" panose="02040503050406030204" charset="0"/>
                    <a:cs typeface="Cambria Math" panose="02040503050406030204" charset="0"/>
                  </a:rPr>
                  <a:t>else</a:t>
                </a:r>
              </a:p>
              <a:p>
                <a:pPr marL="457200" lvl="1" indent="457200">
                  <a:buNone/>
                </a:pPr>
                <a:r>
                  <a:rPr lang="en-US" altLang="zh-CN" sz="1000" i="1">
                    <a:solidFill>
                      <a:schemeClr val="tx1"/>
                    </a:solidFill>
                    <a:latin typeface="Cambria Math" panose="02040503050406030204" charset="0"/>
                    <a:cs typeface="Cambria Math" panose="02040503050406030204" charset="0"/>
                  </a:rPr>
                  <a:t>if(|x|&lt;|y|)</a:t>
                </a:r>
              </a:p>
              <a:p>
                <a:pPr marL="914400" lvl="2" indent="457200">
                  <a:buNone/>
                </a:pPr>
                <a14:m>
                  <m:oMathPara xmlns:m="http://schemas.openxmlformats.org/officeDocument/2006/math">
                    <m:oMathParaPr>
                      <m:jc m:val="left"/>
                    </m:oMathParaPr>
                    <m:oMath xmlns:m="http://schemas.openxmlformats.org/officeDocument/2006/math">
                      <m:r>
                        <a:rPr lang="en-US" altLang="zh-CN" sz="1000" i="1">
                          <a:solidFill>
                            <a:schemeClr val="tx1"/>
                          </a:solidFill>
                          <a:latin typeface="Cambria Math" panose="02040503050406030204" charset="0"/>
                          <a:ea typeface="MS Mincho" charset="0"/>
                          <a:cs typeface="Cambria Math" panose="02040503050406030204" charset="0"/>
                        </a:rPr>
                        <m:t>𝜏</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𝑥</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𝑦</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𝑠</m:t>
                      </m:r>
                      <m:r>
                        <a:rPr lang="en-US" altLang="zh-CN" sz="1000" i="1">
                          <a:solidFill>
                            <a:schemeClr val="tx1"/>
                          </a:solidFill>
                          <a:latin typeface="Cambria Math" panose="02040503050406030204" charset="0"/>
                          <a:cs typeface="Cambria Math" panose="02040503050406030204" charset="0"/>
                        </a:rPr>
                        <m:t>=</m:t>
                      </m:r>
                      <m:rad>
                        <m:radPr>
                          <m:degHide m:val="on"/>
                          <m:ctrlPr>
                            <a:rPr lang="en-US" altLang="zh-CN" sz="1000" i="1">
                              <a:solidFill>
                                <a:schemeClr val="tx1"/>
                              </a:solidFill>
                              <a:latin typeface="Cambria Math" panose="02040503050406030204" pitchFamily="18" charset="0"/>
                              <a:cs typeface="Cambria Math" panose="02040503050406030204" charset="0"/>
                            </a:rPr>
                          </m:ctrlPr>
                        </m:radPr>
                        <m:deg/>
                        <m:e>
                          <m:r>
                            <a:rPr lang="en-US" altLang="zh-CN" sz="1000" i="1">
                              <a:solidFill>
                                <a:schemeClr val="tx1"/>
                              </a:solidFill>
                              <a:latin typeface="Cambria Math" panose="02040503050406030204" charset="0"/>
                              <a:cs typeface="Cambria Math" panose="02040503050406030204" charset="0"/>
                            </a:rPr>
                            <m:t>1+</m:t>
                          </m:r>
                          <m:sSup>
                            <m:sSupPr>
                              <m:ctrlPr>
                                <a:rPr lang="en-US" altLang="zh-CN" sz="1000" i="1">
                                  <a:solidFill>
                                    <a:schemeClr val="tx1"/>
                                  </a:solidFill>
                                  <a:latin typeface="Cambria Math" panose="02040503050406030204" pitchFamily="18" charset="0"/>
                                  <a:cs typeface="Cambria Math" panose="02040503050406030204" charset="0"/>
                                </a:rPr>
                              </m:ctrlPr>
                            </m:sSupPr>
                            <m:e>
                              <m:r>
                                <a:rPr lang="en-US" altLang="zh-CN" sz="1000" i="1">
                                  <a:solidFill>
                                    <a:schemeClr val="tx1"/>
                                  </a:solidFill>
                                  <a:latin typeface="Cambria Math" panose="02040503050406030204" charset="0"/>
                                  <a:cs typeface="Cambria Math" panose="02040503050406030204" charset="0"/>
                                </a:rPr>
                                <m:t>𝜏</m:t>
                              </m:r>
                            </m:e>
                            <m:sup>
                              <m:r>
                                <a:rPr lang="en-US" altLang="zh-CN" sz="1000" i="1">
                                  <a:solidFill>
                                    <a:schemeClr val="tx1"/>
                                  </a:solidFill>
                                  <a:latin typeface="Cambria Math" panose="02040503050406030204" charset="0"/>
                                  <a:cs typeface="Cambria Math" panose="02040503050406030204" charset="0"/>
                                </a:rPr>
                                <m:t>2</m:t>
                              </m:r>
                            </m:sup>
                          </m:sSup>
                        </m:e>
                      </m:rad>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𝑟</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𝑦𝑠</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𝑠</m:t>
                      </m:r>
                      <m:r>
                        <a:rPr lang="en-US" altLang="zh-CN" sz="1000" i="1">
                          <a:solidFill>
                            <a:schemeClr val="tx1"/>
                          </a:solidFill>
                          <a:latin typeface="Cambria Math" panose="02040503050406030204" charset="0"/>
                          <a:cs typeface="Cambria Math" panose="02040503050406030204" charset="0"/>
                        </a:rPr>
                        <m:t>=1/</m:t>
                      </m:r>
                      <m:r>
                        <a:rPr lang="en-US" altLang="zh-CN" sz="1000" i="1">
                          <a:solidFill>
                            <a:schemeClr val="tx1"/>
                          </a:solidFill>
                          <a:latin typeface="Cambria Math" panose="02040503050406030204" charset="0"/>
                          <a:cs typeface="Cambria Math" panose="02040503050406030204" charset="0"/>
                        </a:rPr>
                        <m:t>𝑠</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𝑐</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𝑠</m:t>
                      </m:r>
                      <m:r>
                        <a:rPr lang="en-US" altLang="zh-CN" sz="1000" i="1">
                          <a:solidFill>
                            <a:schemeClr val="tx1"/>
                          </a:solidFill>
                          <a:latin typeface="Cambria Math" panose="02040503050406030204" charset="0"/>
                          <a:ea typeface="MS Mincho" charset="0"/>
                          <a:cs typeface="Cambria Math" panose="02040503050406030204" charset="0"/>
                        </a:rPr>
                        <m:t>𝜏</m:t>
                      </m:r>
                      <m:r>
                        <a:rPr lang="en-US" altLang="zh-CN" sz="1000" i="1">
                          <a:solidFill>
                            <a:schemeClr val="tx1"/>
                          </a:solidFill>
                          <a:latin typeface="Cambria Math" panose="02040503050406030204" charset="0"/>
                          <a:ea typeface="MS Mincho" charset="0"/>
                          <a:cs typeface="Cambria Math" panose="02040503050406030204" charset="0"/>
                        </a:rPr>
                        <m:t>;</m:t>
                      </m:r>
                    </m:oMath>
                  </m:oMathPara>
                </a14:m>
                <a:endParaRPr lang="en-US" altLang="zh-CN" sz="1000" i="1">
                  <a:solidFill>
                    <a:schemeClr val="tx1"/>
                  </a:solidFill>
                  <a:latin typeface="Cambria Math" panose="02040503050406030204" charset="0"/>
                  <a:ea typeface="MS Mincho" charset="0"/>
                  <a:cs typeface="Cambria Math" panose="02040503050406030204" charset="0"/>
                </a:endParaRPr>
              </a:p>
              <a:p>
                <a:pPr marL="457200" lvl="1" indent="457200">
                  <a:buNone/>
                </a:pPr>
                <a:r>
                  <a:rPr lang="en-US" altLang="zh-CN" sz="1000" i="1">
                    <a:solidFill>
                      <a:schemeClr val="tx1"/>
                    </a:solidFill>
                    <a:latin typeface="Cambria Math" panose="02040503050406030204" charset="0"/>
                    <a:ea typeface="MS Mincho" charset="0"/>
                    <a:cs typeface="Cambria Math" panose="02040503050406030204" charset="0"/>
                  </a:rPr>
                  <a:t>else</a:t>
                </a:r>
              </a:p>
              <a:p>
                <a:pPr marL="914400" lvl="2" indent="457200">
                  <a:buNone/>
                </a:pPr>
                <a14:m>
                  <m:oMathPara xmlns:m="http://schemas.openxmlformats.org/officeDocument/2006/math">
                    <m:oMathParaPr>
                      <m:jc m:val="left"/>
                    </m:oMathParaPr>
                    <m:oMath xmlns:m="http://schemas.openxmlformats.org/officeDocument/2006/math">
                      <m:r>
                        <a:rPr lang="en-US" altLang="zh-CN" sz="1000" i="1">
                          <a:solidFill>
                            <a:schemeClr val="tx1"/>
                          </a:solidFill>
                          <a:latin typeface="Cambria Math" panose="02040503050406030204" charset="0"/>
                          <a:ea typeface="MS Mincho" charset="0"/>
                          <a:cs typeface="Cambria Math" panose="02040503050406030204" charset="0"/>
                        </a:rPr>
                        <m:t>𝜏</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𝑦</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𝑥</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𝑐</m:t>
                      </m:r>
                      <m:r>
                        <a:rPr lang="en-US" altLang="zh-CN" sz="1000" i="1">
                          <a:solidFill>
                            <a:schemeClr val="tx1"/>
                          </a:solidFill>
                          <a:latin typeface="Cambria Math" panose="02040503050406030204" charset="0"/>
                          <a:cs typeface="Cambria Math" panose="02040503050406030204" charset="0"/>
                        </a:rPr>
                        <m:t>=</m:t>
                      </m:r>
                      <m:rad>
                        <m:radPr>
                          <m:degHide m:val="on"/>
                          <m:ctrlPr>
                            <a:rPr lang="en-US" altLang="zh-CN" sz="1000" i="1">
                              <a:solidFill>
                                <a:schemeClr val="tx1"/>
                              </a:solidFill>
                              <a:latin typeface="Cambria Math" panose="02040503050406030204" pitchFamily="18" charset="0"/>
                              <a:cs typeface="Cambria Math" panose="02040503050406030204" charset="0"/>
                            </a:rPr>
                          </m:ctrlPr>
                        </m:radPr>
                        <m:deg/>
                        <m:e>
                          <m:r>
                            <a:rPr lang="en-US" altLang="zh-CN" sz="1000" i="1">
                              <a:solidFill>
                                <a:schemeClr val="tx1"/>
                              </a:solidFill>
                              <a:latin typeface="Cambria Math" panose="02040503050406030204" charset="0"/>
                              <a:cs typeface="Cambria Math" panose="02040503050406030204" charset="0"/>
                            </a:rPr>
                            <m:t>1+</m:t>
                          </m:r>
                          <m:sSup>
                            <m:sSupPr>
                              <m:ctrlPr>
                                <a:rPr lang="en-US" altLang="zh-CN" sz="1000" i="1">
                                  <a:solidFill>
                                    <a:schemeClr val="tx1"/>
                                  </a:solidFill>
                                  <a:latin typeface="Cambria Math" panose="02040503050406030204" pitchFamily="18" charset="0"/>
                                  <a:cs typeface="Cambria Math" panose="02040503050406030204" charset="0"/>
                                </a:rPr>
                              </m:ctrlPr>
                            </m:sSupPr>
                            <m:e>
                              <m:r>
                                <a:rPr lang="en-US" altLang="zh-CN" sz="1000" i="1">
                                  <a:solidFill>
                                    <a:schemeClr val="tx1"/>
                                  </a:solidFill>
                                  <a:latin typeface="Cambria Math" panose="02040503050406030204" charset="0"/>
                                  <a:cs typeface="Cambria Math" panose="02040503050406030204" charset="0"/>
                                </a:rPr>
                                <m:t>𝜏</m:t>
                              </m:r>
                            </m:e>
                            <m:sup>
                              <m:r>
                                <a:rPr lang="en-US" altLang="zh-CN" sz="1000" i="1">
                                  <a:solidFill>
                                    <a:schemeClr val="tx1"/>
                                  </a:solidFill>
                                  <a:latin typeface="Cambria Math" panose="02040503050406030204" charset="0"/>
                                  <a:cs typeface="Cambria Math" panose="02040503050406030204" charset="0"/>
                                </a:rPr>
                                <m:t>2</m:t>
                              </m:r>
                            </m:sup>
                          </m:sSup>
                        </m:e>
                      </m:rad>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𝑟</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𝑥𝑐</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𝑐</m:t>
                      </m:r>
                      <m:r>
                        <a:rPr lang="en-US" altLang="zh-CN" sz="1000" i="1">
                          <a:solidFill>
                            <a:schemeClr val="tx1"/>
                          </a:solidFill>
                          <a:latin typeface="Cambria Math" panose="02040503050406030204" charset="0"/>
                          <a:cs typeface="Cambria Math" panose="02040503050406030204" charset="0"/>
                        </a:rPr>
                        <m:t>=1/</m:t>
                      </m:r>
                      <m:r>
                        <a:rPr lang="en-US" altLang="zh-CN" sz="1000" i="1">
                          <a:solidFill>
                            <a:schemeClr val="tx1"/>
                          </a:solidFill>
                          <a:latin typeface="Cambria Math" panose="02040503050406030204" charset="0"/>
                          <a:cs typeface="Cambria Math" panose="02040503050406030204" charset="0"/>
                        </a:rPr>
                        <m:t>𝑐</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𝑠</m:t>
                      </m:r>
                      <m:r>
                        <a:rPr lang="en-US" altLang="zh-CN" sz="1000" i="1">
                          <a:solidFill>
                            <a:schemeClr val="tx1"/>
                          </a:solidFill>
                          <a:latin typeface="Cambria Math" panose="02040503050406030204" charset="0"/>
                          <a:cs typeface="Cambria Math" panose="02040503050406030204" charset="0"/>
                        </a:rPr>
                        <m:t>=</m:t>
                      </m:r>
                      <m:r>
                        <a:rPr lang="en-US" altLang="zh-CN" sz="1000" i="1">
                          <a:solidFill>
                            <a:schemeClr val="tx1"/>
                          </a:solidFill>
                          <a:latin typeface="Cambria Math" panose="02040503050406030204" charset="0"/>
                          <a:cs typeface="Cambria Math" panose="02040503050406030204" charset="0"/>
                        </a:rPr>
                        <m:t>𝑐</m:t>
                      </m:r>
                      <m:r>
                        <a:rPr lang="en-US" altLang="zh-CN" sz="1000" i="1">
                          <a:solidFill>
                            <a:schemeClr val="tx1"/>
                          </a:solidFill>
                          <a:latin typeface="Cambria Math" panose="02040503050406030204" charset="0"/>
                          <a:ea typeface="MS Mincho" charset="0"/>
                          <a:cs typeface="Cambria Math" panose="02040503050406030204" charset="0"/>
                        </a:rPr>
                        <m:t>𝜏</m:t>
                      </m:r>
                      <m:r>
                        <a:rPr lang="en-US" altLang="zh-CN" sz="1000" i="1">
                          <a:solidFill>
                            <a:schemeClr val="tx1"/>
                          </a:solidFill>
                          <a:latin typeface="Cambria Math" panose="02040503050406030204" charset="0"/>
                          <a:ea typeface="MS Mincho" charset="0"/>
                          <a:cs typeface="Cambria Math" panose="02040503050406030204" charset="0"/>
                        </a:rPr>
                        <m:t>;</m:t>
                      </m:r>
                    </m:oMath>
                  </m:oMathPara>
                </a14:m>
                <a:endParaRPr lang="en-US" altLang="zh-CN" sz="1000" i="1">
                  <a:solidFill>
                    <a:schemeClr val="tx1"/>
                  </a:solidFill>
                  <a:latin typeface="Cambria Math" panose="02040503050406030204" charset="0"/>
                  <a:ea typeface="MS Mincho" charset="0"/>
                  <a:cs typeface="Cambria Math" panose="02040503050406030204" charset="0"/>
                </a:endParaRPr>
              </a:p>
              <a:p>
                <a:pPr marL="457200" lvl="1" indent="457200">
                  <a:buNone/>
                </a:pPr>
                <a:r>
                  <a:rPr lang="en-US" altLang="zh-CN" sz="1000" i="1">
                    <a:solidFill>
                      <a:schemeClr val="tx1"/>
                    </a:solidFill>
                    <a:latin typeface="Cambria Math" panose="02040503050406030204" charset="0"/>
                    <a:ea typeface="MS Mincho" charset="0"/>
                    <a:cs typeface="Cambria Math" panose="02040503050406030204" charset="0"/>
                  </a:rPr>
                  <a:t>end</a:t>
                </a:r>
              </a:p>
              <a:p>
                <a:pPr marL="0" lvl="0" indent="457200">
                  <a:buNone/>
                </a:pPr>
                <a:r>
                  <a:rPr lang="en-US" altLang="zh-CN" sz="1000" i="1">
                    <a:solidFill>
                      <a:schemeClr val="tx1"/>
                    </a:solidFill>
                    <a:latin typeface="Cambria Math" panose="02040503050406030204" charset="0"/>
                    <a:ea typeface="MS Mincho" charset="0"/>
                    <a:cs typeface="Cambria Math" panose="02040503050406030204" charset="0"/>
                  </a:rPr>
                  <a:t>end</a:t>
                </a:r>
              </a:p>
              <a:p>
                <a:pPr marL="0" lvl="0" indent="0">
                  <a:buNone/>
                </a:pPr>
                <a:r>
                  <a:rPr lang="en-US" altLang="zh-CN" sz="1000" i="1">
                    <a:solidFill>
                      <a:schemeClr val="tx1"/>
                    </a:solidFill>
                    <a:latin typeface="Cambria Math" panose="02040503050406030204" charset="0"/>
                    <a:ea typeface="MS Mincho" charset="0"/>
                    <a:cs typeface="Cambria Math" panose="02040503050406030204" charset="0"/>
                  </a:rPr>
                  <a:t>end</a:t>
                </a:r>
              </a:p>
            </p:txBody>
          </p:sp>
        </mc:Choice>
        <mc:Fallback xmlns="">
          <p:sp>
            <p:nvSpPr>
              <p:cNvPr id="9" name="文本框 8"/>
              <p:cNvSpPr txBox="1">
                <a:spLocks noRot="1" noChangeAspect="1" noMove="1" noResize="1" noEditPoints="1" noAdjustHandles="1" noChangeArrowheads="1" noChangeShapeType="1" noTextEdit="1"/>
              </p:cNvSpPr>
              <p:nvPr>
                <p:custDataLst>
                  <p:tags r:id="rId10"/>
                </p:custDataLst>
              </p:nvPr>
            </p:nvSpPr>
            <p:spPr>
              <a:xfrm>
                <a:off x="5077460" y="3987800"/>
                <a:ext cx="4260215" cy="1819910"/>
              </a:xfrm>
              <a:prstGeom prst="rect">
                <a:avLst/>
              </a:prstGeom>
              <a:blipFill rotWithShape="1">
                <a:blip r:embed="rId11"/>
                <a:stretch>
                  <a:fillRect/>
                </a:stretch>
              </a:blipFill>
            </p:spPr>
            <p:txBody>
              <a:bodyPr/>
              <a:lstStyle/>
              <a:p>
                <a:r>
                  <a:rPr lang="zh-CN" altLang="en-US">
                    <a:noFill/>
                  </a:rPr>
                  <a:t> </a:t>
                </a:r>
              </a:p>
            </p:txBody>
          </p:sp>
        </mc:Fallback>
      </mc:AlternateContent>
      <p:sp>
        <p:nvSpPr>
          <p:cNvPr id="10" name="文本框 9"/>
          <p:cNvSpPr txBox="1"/>
          <p:nvPr>
            <p:custDataLst>
              <p:tags r:id="rId5"/>
            </p:custDataLst>
          </p:nvPr>
        </p:nvSpPr>
        <p:spPr>
          <a:xfrm>
            <a:off x="9283700" y="3987800"/>
            <a:ext cx="2583815" cy="1198880"/>
          </a:xfrm>
          <a:prstGeom prst="rect">
            <a:avLst/>
          </a:prstGeom>
          <a:noFill/>
        </p:spPr>
        <p:txBody>
          <a:bodyPr wrap="square" rtlCol="0">
            <a:spAutoFit/>
          </a:bodyPr>
          <a:lstStyle/>
          <a:p>
            <a:r>
              <a:rPr lang="en-US" altLang="zh-CN" sz="1200" i="1">
                <a:solidFill>
                  <a:schemeClr val="tx1"/>
                </a:solidFill>
                <a:latin typeface="Cambria Math" panose="02040503050406030204" charset="0"/>
                <a:ea typeface="MS Mincho" charset="0"/>
                <a:cs typeface="Cambria Math" panose="02040503050406030204" charset="0"/>
              </a:rPr>
              <a:t>update(c,s,v1,v2):</a:t>
            </a:r>
          </a:p>
          <a:p>
            <a:pPr indent="457200"/>
            <a:r>
              <a:rPr lang="en-US" altLang="zh-CN" sz="1200" i="1">
                <a:solidFill>
                  <a:schemeClr val="tx1"/>
                </a:solidFill>
                <a:latin typeface="Cambria Math" panose="02040503050406030204" charset="0"/>
                <a:ea typeface="MS Mincho" charset="0"/>
                <a:cs typeface="Cambria Math" panose="02040503050406030204" charset="0"/>
              </a:rPr>
              <a:t>for i=1:n</a:t>
            </a:r>
          </a:p>
          <a:p>
            <a:pPr marL="457200" lvl="1" indent="457200"/>
            <a:r>
              <a:rPr lang="en-US" altLang="zh-CN" sz="1200" i="1">
                <a:solidFill>
                  <a:schemeClr val="tx1"/>
                </a:solidFill>
                <a:latin typeface="Cambria Math" panose="02040503050406030204" charset="0"/>
                <a:ea typeface="MS Mincho" charset="0"/>
                <a:cs typeface="Cambria Math" panose="02040503050406030204" charset="0"/>
              </a:rPr>
              <a:t>t=v1(i);</a:t>
            </a:r>
          </a:p>
          <a:p>
            <a:pPr marL="457200" lvl="1" indent="457200"/>
            <a:r>
              <a:rPr lang="en-US" altLang="zh-CN" sz="1200" i="1">
                <a:solidFill>
                  <a:schemeClr val="tx1"/>
                </a:solidFill>
                <a:latin typeface="Cambria Math" panose="02040503050406030204" charset="0"/>
                <a:ea typeface="MS Mincho" charset="0"/>
                <a:cs typeface="Cambria Math" panose="02040503050406030204" charset="0"/>
              </a:rPr>
              <a:t>v1(i)=c*t-s*v2(i);</a:t>
            </a:r>
          </a:p>
          <a:p>
            <a:pPr marL="457200" lvl="1" indent="457200"/>
            <a:r>
              <a:rPr lang="en-US" altLang="zh-CN" sz="1200" i="1">
                <a:solidFill>
                  <a:schemeClr val="tx1"/>
                </a:solidFill>
                <a:latin typeface="Cambria Math" panose="02040503050406030204" charset="0"/>
                <a:ea typeface="MS Mincho" charset="0"/>
                <a:cs typeface="Cambria Math" panose="02040503050406030204" charset="0"/>
              </a:rPr>
              <a:t>v2(i)=s*t+c*v2(i);</a:t>
            </a:r>
          </a:p>
          <a:p>
            <a:pPr marL="0" lvl="0" indent="457200">
              <a:buNone/>
            </a:pPr>
            <a:r>
              <a:rPr lang="en-US" altLang="zh-CN" sz="1200" i="1">
                <a:solidFill>
                  <a:schemeClr val="tx1"/>
                </a:solidFill>
                <a:latin typeface="Cambria Math" panose="02040503050406030204" charset="0"/>
                <a:ea typeface="MS Mincho" charset="0"/>
                <a:cs typeface="Cambria Math" panose="02040503050406030204" charset="0"/>
              </a:rPr>
              <a:t>end</a:t>
            </a:r>
          </a:p>
        </p:txBody>
      </p:sp>
      <p:sp>
        <p:nvSpPr>
          <p:cNvPr id="11" name="文本框 10"/>
          <p:cNvSpPr txBox="1"/>
          <p:nvPr>
            <p:custDataLst>
              <p:tags r:id="rId6"/>
            </p:custDataLst>
          </p:nvPr>
        </p:nvSpPr>
        <p:spPr>
          <a:xfrm>
            <a:off x="9366885" y="3556000"/>
            <a:ext cx="1447165" cy="368300"/>
          </a:xfrm>
          <a:prstGeom prst="rect">
            <a:avLst/>
          </a:prstGeom>
          <a:noFill/>
        </p:spPr>
        <p:txBody>
          <a:bodyPr wrap="square" rtlCol="0">
            <a:spAutoFit/>
          </a:bodyPr>
          <a:lstStyle/>
          <a:p>
            <a:r>
              <a:rPr lang="zh-CN" altLang="en-US"/>
              <a:t>算法</a:t>
            </a:r>
            <a:r>
              <a:rPr lang="en-US" altLang="zh-CN"/>
              <a:t>update</a:t>
            </a:r>
            <a:r>
              <a:rPr lang="zh-CN" altLang="en-US"/>
              <a:t>：</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低精度复矩阵</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SVD</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算法及仿真</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18" name="文本框 17"/>
          <p:cNvSpPr txBox="1"/>
          <p:nvPr/>
        </p:nvSpPr>
        <p:spPr>
          <a:xfrm>
            <a:off x="685165" y="946785"/>
            <a:ext cx="5222875" cy="368300"/>
          </a:xfrm>
          <a:prstGeom prst="rect">
            <a:avLst/>
          </a:prstGeom>
          <a:noFill/>
        </p:spPr>
        <p:txBody>
          <a:bodyPr wrap="square" rtlCol="0">
            <a:spAutoFit/>
          </a:bodyPr>
          <a:lstStyle/>
          <a:p>
            <a:r>
              <a:rPr lang="zh-CN" altLang="en-US"/>
              <a:t>（</a:t>
            </a:r>
            <a:r>
              <a:rPr lang="en-US" altLang="zh-CN"/>
              <a:t>4</a:t>
            </a:r>
            <a:r>
              <a:rPr lang="zh-CN" altLang="en-US"/>
              <a:t>）</a:t>
            </a:r>
            <a:r>
              <a:rPr lang="en-US" altLang="zh-CN"/>
              <a:t>16bit</a:t>
            </a:r>
            <a:r>
              <a:rPr lang="zh-CN" altLang="en-US"/>
              <a:t>复矩阵</a:t>
            </a:r>
            <a:r>
              <a:rPr lang="en-US" altLang="zh-CN"/>
              <a:t>SVD</a:t>
            </a:r>
            <a:r>
              <a:rPr lang="zh-CN" altLang="en-US"/>
              <a:t>计算过程中的工程化设计</a:t>
            </a:r>
          </a:p>
        </p:txBody>
      </p:sp>
      <p:sp>
        <p:nvSpPr>
          <p:cNvPr id="5" name="圆角矩形 4"/>
          <p:cNvSpPr/>
          <p:nvPr/>
        </p:nvSpPr>
        <p:spPr>
          <a:xfrm>
            <a:off x="358775" y="2002790"/>
            <a:ext cx="4791710" cy="5930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调试过程中使用平方、除法，使得部分代码</a:t>
            </a:r>
            <a:r>
              <a:rPr lang="zh-CN" altLang="en-US">
                <a:sym typeface="+mn-ea"/>
              </a:rPr>
              <a:t>计算过程</a:t>
            </a:r>
            <a:r>
              <a:rPr lang="zh-CN" altLang="en-US"/>
              <a:t>极易溢出。</a:t>
            </a:r>
          </a:p>
        </p:txBody>
      </p:sp>
      <mc:AlternateContent xmlns:mc="http://schemas.openxmlformats.org/markup-compatibility/2006" xmlns:a14="http://schemas.microsoft.com/office/drawing/2010/main">
        <mc:Choice Requires="a14">
          <p:sp>
            <p:nvSpPr>
              <p:cNvPr id="6" name="圆角矩形 5"/>
              <p:cNvSpPr/>
              <p:nvPr>
                <p:custDataLst>
                  <p:tags r:id="rId1"/>
                </p:custDataLst>
              </p:nvPr>
            </p:nvSpPr>
            <p:spPr>
              <a:xfrm>
                <a:off x="358775" y="2995930"/>
                <a:ext cx="4792345" cy="5930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计算旋转因子</a:t>
                </a:r>
                <a:r>
                  <a:rPr lang="en-US" altLang="zh-CN"/>
                  <a:t>c</a:t>
                </a:r>
                <a:r>
                  <a:rPr lang="zh-CN" altLang="en-US"/>
                  <a:t>和</a:t>
                </a:r>
                <a:r>
                  <a:rPr lang="en-US" altLang="zh-CN"/>
                  <a:t>s</a:t>
                </a:r>
                <a:r>
                  <a:rPr lang="zh-CN" altLang="en-US"/>
                  <a:t>时由于非对角元素趋近于</a:t>
                </a:r>
                <a:r>
                  <a:rPr lang="en-US" altLang="zh-CN"/>
                  <a:t>0</a:t>
                </a:r>
                <a:r>
                  <a:rPr lang="zh-CN" altLang="en-US"/>
                  <a:t>，计算</a:t>
                </a:r>
                <a14:m>
                  <m:oMath xmlns:m="http://schemas.openxmlformats.org/officeDocument/2006/math">
                    <m:r>
                      <a:rPr lang="en-US" altLang="zh-CN" i="1">
                        <a:latin typeface="Cambria Math" panose="02040503050406030204" charset="0"/>
                        <a:cs typeface="Cambria Math" panose="02040503050406030204" charset="0"/>
                      </a:rPr>
                      <m:t>𝜏</m:t>
                    </m:r>
                  </m:oMath>
                </a14:m>
                <a:r>
                  <a:rPr lang="zh-CN" altLang="en-US">
                    <a:latin typeface="Cambria Math" panose="02040503050406030204" charset="0"/>
                    <a:cs typeface="Cambria Math" panose="02040503050406030204" charset="0"/>
                  </a:rPr>
                  <a:t>及</a:t>
                </a:r>
                <a:r>
                  <a:rPr lang="zh-CN" altLang="en-US"/>
                  <a:t>进一步计算</a:t>
                </a:r>
                <a:r>
                  <a:rPr lang="en-US" altLang="zh-CN"/>
                  <a:t>c</a:t>
                </a:r>
                <a:r>
                  <a:rPr lang="zh-CN" altLang="en-US"/>
                  <a:t>和</a:t>
                </a:r>
                <a:r>
                  <a:rPr lang="en-US" altLang="zh-CN"/>
                  <a:t>s</a:t>
                </a:r>
                <a:r>
                  <a:rPr lang="zh-CN" altLang="en-US"/>
                  <a:t>时出现溢出。</a:t>
                </a:r>
              </a:p>
            </p:txBody>
          </p:sp>
        </mc:Choice>
        <mc:Fallback xmlns="">
          <p:sp>
            <p:nvSpPr>
              <p:cNvPr id="6" name="圆角矩形 5"/>
              <p:cNvSpPr>
                <a:spLocks noRot="1" noChangeAspect="1" noMove="1" noResize="1" noEditPoints="1" noAdjustHandles="1" noChangeArrowheads="1" noChangeShapeType="1" noTextEdit="1"/>
              </p:cNvSpPr>
              <p:nvPr>
                <p:custDataLst>
                  <p:tags r:id="rId10"/>
                </p:custDataLst>
              </p:nvPr>
            </p:nvSpPr>
            <p:spPr>
              <a:xfrm>
                <a:off x="358775" y="2995930"/>
                <a:ext cx="4792345" cy="593090"/>
              </a:xfrm>
              <a:prstGeom prst="roundRect">
                <a:avLst/>
              </a:prstGeom>
              <a:blipFill rotWithShape="1">
                <a:blip r:embed="rId11"/>
                <a:stretch>
                  <a:fillRect l="-133" t="-1071" r="-133" b="-1071"/>
                </a:stretch>
              </a:blipFill>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sp>
        <p:nvSpPr>
          <p:cNvPr id="7" name="圆角矩形 6"/>
          <p:cNvSpPr/>
          <p:nvPr>
            <p:custDataLst>
              <p:tags r:id="rId2"/>
            </p:custDataLst>
          </p:nvPr>
        </p:nvSpPr>
        <p:spPr>
          <a:xfrm>
            <a:off x="358775" y="3989070"/>
            <a:ext cx="4792345" cy="5930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收敛精度对不同矩阵规模的影响大。</a:t>
            </a:r>
          </a:p>
        </p:txBody>
      </p:sp>
      <p:sp>
        <p:nvSpPr>
          <p:cNvPr id="8" name="圆角矩形 7"/>
          <p:cNvSpPr/>
          <p:nvPr>
            <p:custDataLst>
              <p:tags r:id="rId3"/>
            </p:custDataLst>
          </p:nvPr>
        </p:nvSpPr>
        <p:spPr>
          <a:xfrm>
            <a:off x="358775" y="4982210"/>
            <a:ext cx="4792345" cy="5930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由于计算过程累计误差太大，使得算法出现异常无法正常收敛，导致无法跳出迭代循环。</a:t>
            </a:r>
          </a:p>
        </p:txBody>
      </p:sp>
      <p:sp>
        <p:nvSpPr>
          <p:cNvPr id="9" name="文本框 8"/>
          <p:cNvSpPr txBox="1"/>
          <p:nvPr/>
        </p:nvSpPr>
        <p:spPr>
          <a:xfrm>
            <a:off x="2122170" y="1517015"/>
            <a:ext cx="781685" cy="368300"/>
          </a:xfrm>
          <a:prstGeom prst="rect">
            <a:avLst/>
          </a:prstGeom>
          <a:noFill/>
        </p:spPr>
        <p:txBody>
          <a:bodyPr wrap="square" rtlCol="0">
            <a:spAutoFit/>
          </a:bodyPr>
          <a:lstStyle/>
          <a:p>
            <a:r>
              <a:rPr lang="zh-CN" altLang="en-US"/>
              <a:t>问题</a:t>
            </a:r>
          </a:p>
        </p:txBody>
      </p:sp>
      <p:sp>
        <p:nvSpPr>
          <p:cNvPr id="10" name="圆角矩形 9"/>
          <p:cNvSpPr/>
          <p:nvPr>
            <p:custDataLst>
              <p:tags r:id="rId4"/>
            </p:custDataLst>
          </p:nvPr>
        </p:nvSpPr>
        <p:spPr>
          <a:xfrm>
            <a:off x="6511925" y="2002790"/>
            <a:ext cx="5285740" cy="5930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采用局部放缩的方式，在平方、除法之前将过大</a:t>
            </a:r>
            <a:r>
              <a:rPr lang="en-US" altLang="zh-CN"/>
              <a:t>/</a:t>
            </a:r>
            <a:r>
              <a:rPr lang="zh-CN" altLang="en-US"/>
              <a:t>过小的值进行缩小</a:t>
            </a:r>
            <a:r>
              <a:rPr lang="en-US" altLang="zh-CN"/>
              <a:t>/</a:t>
            </a:r>
            <a:r>
              <a:rPr lang="zh-CN" altLang="en-US"/>
              <a:t>放大，计算结束后再放大</a:t>
            </a:r>
            <a:r>
              <a:rPr lang="en-US" altLang="zh-CN"/>
              <a:t>/</a:t>
            </a:r>
            <a:r>
              <a:rPr lang="zh-CN" altLang="en-US"/>
              <a:t>缩小。</a:t>
            </a:r>
          </a:p>
        </p:txBody>
      </p:sp>
      <mc:AlternateContent xmlns:mc="http://schemas.openxmlformats.org/markup-compatibility/2006" xmlns:a14="http://schemas.microsoft.com/office/drawing/2010/main">
        <mc:Choice Requires="a14">
          <p:sp>
            <p:nvSpPr>
              <p:cNvPr id="11" name="圆角矩形 10"/>
              <p:cNvSpPr/>
              <p:nvPr>
                <p:custDataLst>
                  <p:tags r:id="rId5"/>
                </p:custDataLst>
              </p:nvPr>
            </p:nvSpPr>
            <p:spPr>
              <a:xfrm>
                <a:off x="6511925" y="2995930"/>
                <a:ext cx="5285740" cy="5930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t>对于极小的</a:t>
                </a:r>
                <a14:m>
                  <m:oMath xmlns:m="http://schemas.openxmlformats.org/officeDocument/2006/math">
                    <m:r>
                      <a:rPr lang="en-US" altLang="zh-CN" i="1">
                        <a:latin typeface="Cambria Math" panose="02040503050406030204" charset="0"/>
                        <a:cs typeface="Cambria Math" panose="02040503050406030204" charset="0"/>
                      </a:rPr>
                      <m:t>𝜏</m:t>
                    </m:r>
                  </m:oMath>
                </a14:m>
                <a:r>
                  <a:rPr lang="zh-CN" altLang="en-US">
                    <a:latin typeface="Cambria Math" panose="02040503050406030204" charset="0"/>
                    <a:cs typeface="Cambria Math" panose="02040503050406030204" charset="0"/>
                  </a:rPr>
                  <a:t>计算</a:t>
                </a:r>
                <a:r>
                  <a:rPr lang="en-US" altLang="zh-CN"/>
                  <a:t>c</a:t>
                </a:r>
                <a:r>
                  <a:rPr lang="zh-CN" altLang="en-US"/>
                  <a:t>或</a:t>
                </a:r>
                <a:r>
                  <a:rPr lang="en-US" altLang="zh-CN"/>
                  <a:t>s</a:t>
                </a:r>
                <a:r>
                  <a:rPr lang="zh-CN" altLang="en-US"/>
                  <a:t>采用取极限的方式，根据计算过程的原理将</a:t>
                </a:r>
                <a:r>
                  <a:rPr lang="en-US" altLang="zh-CN"/>
                  <a:t>c</a:t>
                </a:r>
                <a:r>
                  <a:rPr lang="zh-CN" altLang="en-US"/>
                  <a:t>和</a:t>
                </a:r>
                <a:r>
                  <a:rPr lang="en-US" altLang="zh-CN"/>
                  <a:t>s</a:t>
                </a:r>
                <a:r>
                  <a:rPr lang="zh-CN" altLang="en-US"/>
                  <a:t>设置为</a:t>
                </a:r>
                <a:r>
                  <a:rPr lang="en-US" altLang="zh-CN"/>
                  <a:t>1</a:t>
                </a:r>
                <a:r>
                  <a:rPr lang="zh-CN" altLang="en-US"/>
                  <a:t>或</a:t>
                </a:r>
                <a:r>
                  <a:rPr lang="en-US" altLang="zh-CN"/>
                  <a:t>0</a:t>
                </a:r>
                <a:r>
                  <a:rPr lang="zh-CN" altLang="en-US"/>
                  <a:t>。</a:t>
                </a:r>
              </a:p>
            </p:txBody>
          </p:sp>
        </mc:Choice>
        <mc:Fallback xmlns="">
          <p:sp>
            <p:nvSpPr>
              <p:cNvPr id="11" name="圆角矩形 10"/>
              <p:cNvSpPr>
                <a:spLocks noRot="1" noChangeAspect="1" noMove="1" noResize="1" noEditPoints="1" noAdjustHandles="1" noChangeArrowheads="1" noChangeShapeType="1" noTextEdit="1"/>
              </p:cNvSpPr>
              <p:nvPr>
                <p:custDataLst>
                  <p:tags r:id="rId12"/>
                </p:custDataLst>
              </p:nvPr>
            </p:nvSpPr>
            <p:spPr>
              <a:xfrm>
                <a:off x="6511925" y="2995930"/>
                <a:ext cx="5285740" cy="593090"/>
              </a:xfrm>
              <a:prstGeom prst="roundRect">
                <a:avLst/>
              </a:prstGeom>
              <a:blipFill rotWithShape="1">
                <a:blip r:embed="rId13"/>
                <a:stretch>
                  <a:fillRect l="-120" t="-1071" r="-120" b="-1071"/>
                </a:stretch>
              </a:blipFill>
            </p:spPr>
            <p:style>
              <a:lnRef idx="2">
                <a:schemeClr val="accent1">
                  <a:lumMod val="75000"/>
                </a:schemeClr>
              </a:lnRef>
              <a:fillRef idx="1">
                <a:schemeClr val="accent1"/>
              </a:fillRef>
              <a:effectRef idx="0">
                <a:srgbClr val="FFFFFF"/>
              </a:effectRef>
              <a:fontRef idx="minor">
                <a:schemeClr val="lt1"/>
              </a:fontRef>
            </p:style>
            <p:txBody>
              <a:bodyPr/>
              <a:lstStyle/>
              <a:p>
                <a:r>
                  <a:rPr lang="zh-CN" altLang="en-US">
                    <a:noFill/>
                  </a:rPr>
                  <a:t> </a:t>
                </a:r>
              </a:p>
            </p:txBody>
          </p:sp>
        </mc:Fallback>
      </mc:AlternateContent>
      <p:sp>
        <p:nvSpPr>
          <p:cNvPr id="13" name="圆角矩形 12"/>
          <p:cNvSpPr/>
          <p:nvPr>
            <p:custDataLst>
              <p:tags r:id="rId6"/>
            </p:custDataLst>
          </p:nvPr>
        </p:nvSpPr>
        <p:spPr>
          <a:xfrm>
            <a:off x="6511925" y="3989070"/>
            <a:ext cx="5285740" cy="5930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在针对单一规模的矩阵</a:t>
            </a:r>
            <a:r>
              <a:rPr lang="en-US" altLang="zh-CN"/>
              <a:t>SVD</a:t>
            </a:r>
            <a:r>
              <a:rPr lang="zh-CN" altLang="en-US"/>
              <a:t>时，通过预运行判断其收敛精度与计算溢出之间的界限确定收敛精度。</a:t>
            </a:r>
          </a:p>
        </p:txBody>
      </p:sp>
      <p:sp>
        <p:nvSpPr>
          <p:cNvPr id="16" name="圆角矩形 15"/>
          <p:cNvSpPr/>
          <p:nvPr>
            <p:custDataLst>
              <p:tags r:id="rId7"/>
            </p:custDataLst>
          </p:nvPr>
        </p:nvSpPr>
        <p:spPr>
          <a:xfrm>
            <a:off x="6511925" y="4982210"/>
            <a:ext cx="5285740" cy="59309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根据矩阵规模和预运行，观察算法正常运行所用迭代次数，设置迭代次数上限跳出迭代。</a:t>
            </a:r>
          </a:p>
        </p:txBody>
      </p:sp>
      <p:sp>
        <p:nvSpPr>
          <p:cNvPr id="20" name="文本框 19"/>
          <p:cNvSpPr txBox="1"/>
          <p:nvPr>
            <p:custDataLst>
              <p:tags r:id="rId8"/>
            </p:custDataLst>
          </p:nvPr>
        </p:nvSpPr>
        <p:spPr>
          <a:xfrm>
            <a:off x="8416925" y="1455420"/>
            <a:ext cx="1714500" cy="368300"/>
          </a:xfrm>
          <a:prstGeom prst="rect">
            <a:avLst/>
          </a:prstGeom>
          <a:noFill/>
        </p:spPr>
        <p:txBody>
          <a:bodyPr wrap="square" rtlCol="0">
            <a:spAutoFit/>
          </a:bodyPr>
          <a:lstStyle/>
          <a:p>
            <a:r>
              <a:rPr lang="zh-CN" altLang="en-US"/>
              <a:t>设计解决方案</a:t>
            </a:r>
          </a:p>
        </p:txBody>
      </p:sp>
      <p:cxnSp>
        <p:nvCxnSpPr>
          <p:cNvPr id="21" name="直接箭头连接符 20"/>
          <p:cNvCxnSpPr>
            <a:stCxn id="10" idx="1"/>
            <a:endCxn id="5" idx="3"/>
          </p:cNvCxnSpPr>
          <p:nvPr/>
        </p:nvCxnSpPr>
        <p:spPr>
          <a:xfrm flipH="1">
            <a:off x="5150485" y="2299335"/>
            <a:ext cx="136144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21"/>
          <p:cNvCxnSpPr>
            <a:stCxn id="11" idx="1"/>
            <a:endCxn id="6" idx="3"/>
          </p:cNvCxnSpPr>
          <p:nvPr/>
        </p:nvCxnSpPr>
        <p:spPr>
          <a:xfrm flipH="1">
            <a:off x="5151120" y="3292475"/>
            <a:ext cx="136080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a:stCxn id="13" idx="1"/>
            <a:endCxn id="7" idx="3"/>
          </p:cNvCxnSpPr>
          <p:nvPr/>
        </p:nvCxnSpPr>
        <p:spPr>
          <a:xfrm flipH="1">
            <a:off x="5151120" y="4285615"/>
            <a:ext cx="136080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a:stCxn id="16" idx="1"/>
            <a:endCxn id="8" idx="3"/>
          </p:cNvCxnSpPr>
          <p:nvPr/>
        </p:nvCxnSpPr>
        <p:spPr>
          <a:xfrm flipH="1">
            <a:off x="5151120" y="5278755"/>
            <a:ext cx="136080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nvSpPr>
        <p:spPr>
          <a:xfrm>
            <a:off x="416560" y="5761990"/>
            <a:ext cx="9687560" cy="953135"/>
          </a:xfrm>
          <a:prstGeom prst="rect">
            <a:avLst/>
          </a:prstGeom>
          <a:noFill/>
        </p:spPr>
        <p:txBody>
          <a:bodyPr wrap="square" rtlCol="0">
            <a:spAutoFit/>
          </a:bodyPr>
          <a:lstStyle/>
          <a:p>
            <a:r>
              <a:rPr lang="zh-CN" altLang="en-US" sz="1400"/>
              <a:t>方案存在问题：</a:t>
            </a:r>
          </a:p>
          <a:p>
            <a:r>
              <a:rPr lang="en-US" altLang="zh-CN" sz="1400"/>
              <a:t>1.</a:t>
            </a:r>
            <a:r>
              <a:rPr lang="zh-CN" altLang="en-US" sz="1400"/>
              <a:t>放缩方法和取极限方法都会造成一定程度的精度损失；</a:t>
            </a:r>
          </a:p>
          <a:p>
            <a:r>
              <a:rPr lang="en-US" altLang="zh-CN" sz="1400"/>
              <a:t>2.</a:t>
            </a:r>
            <a:r>
              <a:rPr lang="zh-CN" altLang="en-US" sz="1400"/>
              <a:t>对于不同规模的矩阵的收敛精度的设置由于随机矩阵的不同也会导致难以选取；</a:t>
            </a:r>
          </a:p>
          <a:p>
            <a:r>
              <a:rPr lang="en-US" altLang="zh-CN" sz="1400"/>
              <a:t>3.</a:t>
            </a:r>
            <a:r>
              <a:rPr lang="zh-CN" altLang="en-US" sz="1400"/>
              <a:t>设置迭代次数上限只能避免进入死循环，但无法从根本上解决误差累积导致算法失效的问题。</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低精度复矩阵</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SVD</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算法及仿真</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18" name="文本框 17"/>
          <p:cNvSpPr txBox="1"/>
          <p:nvPr/>
        </p:nvSpPr>
        <p:spPr>
          <a:xfrm>
            <a:off x="685165" y="946785"/>
            <a:ext cx="4289425" cy="368300"/>
          </a:xfrm>
          <a:prstGeom prst="rect">
            <a:avLst/>
          </a:prstGeom>
          <a:noFill/>
        </p:spPr>
        <p:txBody>
          <a:bodyPr wrap="square" rtlCol="0">
            <a:spAutoFit/>
          </a:bodyPr>
          <a:lstStyle/>
          <a:p>
            <a:r>
              <a:rPr lang="zh-CN" altLang="en-US"/>
              <a:t>（</a:t>
            </a:r>
            <a:r>
              <a:rPr lang="en-US" altLang="zh-CN"/>
              <a:t>5</a:t>
            </a:r>
            <a:r>
              <a:rPr lang="zh-CN" altLang="en-US"/>
              <a:t>）仿真结果</a:t>
            </a:r>
          </a:p>
        </p:txBody>
      </p:sp>
      <p:sp>
        <p:nvSpPr>
          <p:cNvPr id="6" name="文本框 5"/>
          <p:cNvSpPr txBox="1"/>
          <p:nvPr/>
        </p:nvSpPr>
        <p:spPr>
          <a:xfrm>
            <a:off x="685165" y="4958715"/>
            <a:ext cx="4859655" cy="306705"/>
          </a:xfrm>
          <a:prstGeom prst="rect">
            <a:avLst/>
          </a:prstGeom>
          <a:noFill/>
        </p:spPr>
        <p:txBody>
          <a:bodyPr wrap="square" rtlCol="0">
            <a:spAutoFit/>
          </a:bodyPr>
          <a:lstStyle/>
          <a:p>
            <a:r>
              <a:rPr lang="zh-CN" altLang="en-US" sz="1400"/>
              <a:t>图</a:t>
            </a:r>
            <a:r>
              <a:rPr lang="en-US" altLang="zh-CN" sz="1400"/>
              <a:t>1. 16bit</a:t>
            </a:r>
            <a:r>
              <a:rPr lang="zh-CN" altLang="en-US" sz="1400"/>
              <a:t>精度下复矩阵（方阵）</a:t>
            </a:r>
            <a:r>
              <a:rPr lang="en-US" altLang="zh-CN" sz="1400"/>
              <a:t>SVD</a:t>
            </a:r>
            <a:r>
              <a:rPr lang="zh-CN" altLang="en-US" sz="1400"/>
              <a:t>的相对误差与其箱线图</a:t>
            </a:r>
          </a:p>
        </p:txBody>
      </p:sp>
      <p:sp>
        <p:nvSpPr>
          <p:cNvPr id="7" name="文本框 6"/>
          <p:cNvSpPr txBox="1"/>
          <p:nvPr>
            <p:custDataLst>
              <p:tags r:id="rId1"/>
            </p:custDataLst>
          </p:nvPr>
        </p:nvSpPr>
        <p:spPr>
          <a:xfrm>
            <a:off x="6633845" y="4958715"/>
            <a:ext cx="5163185" cy="306705"/>
          </a:xfrm>
          <a:prstGeom prst="rect">
            <a:avLst/>
          </a:prstGeom>
          <a:noFill/>
        </p:spPr>
        <p:txBody>
          <a:bodyPr wrap="square" rtlCol="0">
            <a:spAutoFit/>
          </a:bodyPr>
          <a:lstStyle/>
          <a:p>
            <a:r>
              <a:rPr lang="zh-CN" altLang="en-US" sz="1400"/>
              <a:t>图</a:t>
            </a:r>
            <a:r>
              <a:rPr lang="en-US" altLang="zh-CN" sz="1400"/>
              <a:t>2. 32bit</a:t>
            </a:r>
            <a:r>
              <a:rPr lang="zh-CN" altLang="en-US" sz="1400"/>
              <a:t>精度下复矩阵</a:t>
            </a:r>
            <a:r>
              <a:rPr lang="zh-CN" altLang="en-US" sz="1400">
                <a:sym typeface="+mn-ea"/>
              </a:rPr>
              <a:t>（方阵）</a:t>
            </a:r>
            <a:r>
              <a:rPr lang="en-US" altLang="zh-CN" sz="1400"/>
              <a:t>SVD</a:t>
            </a:r>
            <a:r>
              <a:rPr lang="zh-CN" altLang="en-US" sz="1400"/>
              <a:t>的相对误差与其箱线图</a:t>
            </a:r>
          </a:p>
        </p:txBody>
      </p:sp>
      <p:graphicFrame>
        <p:nvGraphicFramePr>
          <p:cNvPr id="8" name="表格 7"/>
          <p:cNvGraphicFramePr/>
          <p:nvPr>
            <p:custDataLst>
              <p:tags r:id="rId2"/>
            </p:custDataLst>
          </p:nvPr>
        </p:nvGraphicFramePr>
        <p:xfrm>
          <a:off x="1329690" y="1349375"/>
          <a:ext cx="5749290" cy="1032510"/>
        </p:xfrm>
        <a:graphic>
          <a:graphicData uri="http://schemas.openxmlformats.org/drawingml/2006/table">
            <a:tbl>
              <a:tblPr firstRow="1" bandRow="1">
                <a:tableStyleId>{5C22544A-7EE6-4342-B048-85BDC9FD1C3A}</a:tableStyleId>
              </a:tblPr>
              <a:tblGrid>
                <a:gridCol w="958215">
                  <a:extLst>
                    <a:ext uri="{9D8B030D-6E8A-4147-A177-3AD203B41FA5}">
                      <a16:colId xmlns:a16="http://schemas.microsoft.com/office/drawing/2014/main" val="20000"/>
                    </a:ext>
                  </a:extLst>
                </a:gridCol>
                <a:gridCol w="958215">
                  <a:extLst>
                    <a:ext uri="{9D8B030D-6E8A-4147-A177-3AD203B41FA5}">
                      <a16:colId xmlns:a16="http://schemas.microsoft.com/office/drawing/2014/main" val="20001"/>
                    </a:ext>
                  </a:extLst>
                </a:gridCol>
                <a:gridCol w="958215">
                  <a:extLst>
                    <a:ext uri="{9D8B030D-6E8A-4147-A177-3AD203B41FA5}">
                      <a16:colId xmlns:a16="http://schemas.microsoft.com/office/drawing/2014/main" val="20002"/>
                    </a:ext>
                  </a:extLst>
                </a:gridCol>
                <a:gridCol w="958215">
                  <a:extLst>
                    <a:ext uri="{9D8B030D-6E8A-4147-A177-3AD203B41FA5}">
                      <a16:colId xmlns:a16="http://schemas.microsoft.com/office/drawing/2014/main" val="20003"/>
                    </a:ext>
                  </a:extLst>
                </a:gridCol>
                <a:gridCol w="958215">
                  <a:extLst>
                    <a:ext uri="{9D8B030D-6E8A-4147-A177-3AD203B41FA5}">
                      <a16:colId xmlns:a16="http://schemas.microsoft.com/office/drawing/2014/main" val="20004"/>
                    </a:ext>
                  </a:extLst>
                </a:gridCol>
              </a:tblGrid>
              <a:tr h="344170">
                <a:tc>
                  <a:txBody>
                    <a:bodyPr/>
                    <a:lstStyle/>
                    <a:p>
                      <a:pPr>
                        <a:buNone/>
                      </a:pPr>
                      <a:r>
                        <a:rPr lang="zh-CN" altLang="en-US" sz="1200">
                          <a:sym typeface="+mn-ea"/>
                        </a:rPr>
                        <a:t>矩阵规模</a:t>
                      </a:r>
                      <a:endParaRPr lang="zh-CN" altLang="en-US" sz="1200"/>
                    </a:p>
                  </a:txBody>
                  <a:tcPr/>
                </a:tc>
                <a:tc>
                  <a:txBody>
                    <a:bodyPr/>
                    <a:lstStyle/>
                    <a:p>
                      <a:pPr>
                        <a:buNone/>
                      </a:pPr>
                      <a:r>
                        <a:rPr lang="en-US" altLang="zh-CN" sz="1200">
                          <a:sym typeface="+mn-ea"/>
                        </a:rPr>
                        <a:t>4</a:t>
                      </a:r>
                      <a:r>
                        <a:rPr lang="zh-CN" altLang="en-US" sz="1200">
                          <a:sym typeface="+mn-ea"/>
                        </a:rPr>
                        <a:t>×</a:t>
                      </a:r>
                      <a:r>
                        <a:rPr lang="en-US" altLang="zh-CN" sz="1200">
                          <a:sym typeface="+mn-ea"/>
                        </a:rPr>
                        <a:t>4</a:t>
                      </a:r>
                      <a:endParaRPr lang="zh-CN" altLang="en-US" sz="1200">
                        <a:sym typeface="+mn-ea"/>
                      </a:endParaRPr>
                    </a:p>
                  </a:txBody>
                  <a:tcPr/>
                </a:tc>
                <a:tc>
                  <a:txBody>
                    <a:bodyPr/>
                    <a:lstStyle/>
                    <a:p>
                      <a:pPr>
                        <a:buNone/>
                      </a:pPr>
                      <a:r>
                        <a:rPr lang="en-US" altLang="zh-CN" sz="1200">
                          <a:sym typeface="+mn-ea"/>
                        </a:rPr>
                        <a:t>8</a:t>
                      </a:r>
                      <a:r>
                        <a:rPr lang="zh-CN" altLang="en-US" sz="1200">
                          <a:sym typeface="+mn-ea"/>
                        </a:rPr>
                        <a:t>×</a:t>
                      </a:r>
                      <a:r>
                        <a:rPr lang="en-US" altLang="zh-CN" sz="1200">
                          <a:sym typeface="+mn-ea"/>
                        </a:rPr>
                        <a:t>8</a:t>
                      </a:r>
                    </a:p>
                  </a:txBody>
                  <a:tcPr/>
                </a:tc>
                <a:tc>
                  <a:txBody>
                    <a:bodyPr/>
                    <a:lstStyle/>
                    <a:p>
                      <a:pPr>
                        <a:buNone/>
                      </a:pPr>
                      <a:r>
                        <a:rPr lang="en-US" altLang="zh-CN" sz="1200">
                          <a:sym typeface="+mn-ea"/>
                        </a:rPr>
                        <a:t>16</a:t>
                      </a:r>
                      <a:r>
                        <a:rPr lang="zh-CN" altLang="en-US" sz="1200">
                          <a:sym typeface="+mn-ea"/>
                        </a:rPr>
                        <a:t>×</a:t>
                      </a:r>
                      <a:r>
                        <a:rPr lang="en-US" altLang="zh-CN" sz="1200">
                          <a:sym typeface="+mn-ea"/>
                        </a:rPr>
                        <a:t>16</a:t>
                      </a:r>
                    </a:p>
                  </a:txBody>
                  <a:tcPr/>
                </a:tc>
                <a:tc>
                  <a:txBody>
                    <a:bodyPr/>
                    <a:lstStyle/>
                    <a:p>
                      <a:pPr>
                        <a:buNone/>
                      </a:pPr>
                      <a:r>
                        <a:rPr lang="en-US" altLang="zh-CN" sz="1200">
                          <a:sym typeface="+mn-ea"/>
                        </a:rPr>
                        <a:t>32</a:t>
                      </a:r>
                      <a:r>
                        <a:rPr lang="zh-CN" altLang="en-US" sz="1200">
                          <a:sym typeface="+mn-ea"/>
                        </a:rPr>
                        <a:t>×</a:t>
                      </a:r>
                      <a:r>
                        <a:rPr lang="en-US" altLang="zh-CN" sz="1200">
                          <a:sym typeface="+mn-ea"/>
                        </a:rPr>
                        <a:t>32</a:t>
                      </a:r>
                    </a:p>
                  </a:txBody>
                  <a:tcPr/>
                </a:tc>
                <a:extLst>
                  <a:ext uri="{0D108BD9-81ED-4DB2-BD59-A6C34878D82A}">
                    <a16:rowId xmlns:a16="http://schemas.microsoft.com/office/drawing/2014/main" val="10000"/>
                  </a:ext>
                </a:extLst>
              </a:tr>
              <a:tr h="344170">
                <a:tc>
                  <a:txBody>
                    <a:bodyPr/>
                    <a:lstStyle/>
                    <a:p>
                      <a:pPr>
                        <a:buNone/>
                      </a:pPr>
                      <a:r>
                        <a:rPr lang="en-US" altLang="zh-CN" sz="1200"/>
                        <a:t>16bit</a:t>
                      </a:r>
                    </a:p>
                  </a:txBody>
                  <a:tcPr/>
                </a:tc>
                <a:tc>
                  <a:txBody>
                    <a:bodyPr/>
                    <a:lstStyle/>
                    <a:p>
                      <a:pPr>
                        <a:buNone/>
                      </a:pPr>
                      <a:r>
                        <a:rPr lang="en-US" altLang="zh-CN" sz="1200"/>
                        <a:t>94.44%</a:t>
                      </a:r>
                    </a:p>
                  </a:txBody>
                  <a:tcPr/>
                </a:tc>
                <a:tc>
                  <a:txBody>
                    <a:bodyPr/>
                    <a:lstStyle/>
                    <a:p>
                      <a:pPr>
                        <a:buNone/>
                      </a:pPr>
                      <a:r>
                        <a:rPr lang="en-US" altLang="zh-CN" sz="1200"/>
                        <a:t>98.51%</a:t>
                      </a:r>
                    </a:p>
                  </a:txBody>
                  <a:tcPr/>
                </a:tc>
                <a:tc>
                  <a:txBody>
                    <a:bodyPr/>
                    <a:lstStyle/>
                    <a:p>
                      <a:pPr>
                        <a:buNone/>
                      </a:pPr>
                      <a:r>
                        <a:rPr lang="en-US" altLang="zh-CN" sz="1200"/>
                        <a:t>91.04%</a:t>
                      </a:r>
                    </a:p>
                  </a:txBody>
                  <a:tcPr/>
                </a:tc>
                <a:tc>
                  <a:txBody>
                    <a:bodyPr/>
                    <a:lstStyle/>
                    <a:p>
                      <a:pPr>
                        <a:buNone/>
                      </a:pPr>
                      <a:r>
                        <a:rPr lang="en-US" altLang="zh-CN" sz="1200"/>
                        <a:t>87.52%</a:t>
                      </a:r>
                    </a:p>
                  </a:txBody>
                  <a:tcPr/>
                </a:tc>
                <a:extLst>
                  <a:ext uri="{0D108BD9-81ED-4DB2-BD59-A6C34878D82A}">
                    <a16:rowId xmlns:a16="http://schemas.microsoft.com/office/drawing/2014/main" val="10001"/>
                  </a:ext>
                </a:extLst>
              </a:tr>
              <a:tr h="344170">
                <a:tc>
                  <a:txBody>
                    <a:bodyPr/>
                    <a:lstStyle/>
                    <a:p>
                      <a:pPr>
                        <a:buNone/>
                      </a:pPr>
                      <a:r>
                        <a:rPr lang="en-US" altLang="zh-CN" sz="1200"/>
                        <a:t>32bit</a:t>
                      </a:r>
                    </a:p>
                  </a:txBody>
                  <a:tcPr/>
                </a:tc>
                <a:tc>
                  <a:txBody>
                    <a:bodyPr/>
                    <a:lstStyle/>
                    <a:p>
                      <a:pPr>
                        <a:buNone/>
                      </a:pPr>
                      <a:r>
                        <a:rPr lang="en-US" altLang="zh-CN" sz="1200"/>
                        <a:t>100%</a:t>
                      </a:r>
                    </a:p>
                  </a:txBody>
                  <a:tcPr/>
                </a:tc>
                <a:tc>
                  <a:txBody>
                    <a:bodyPr/>
                    <a:lstStyle/>
                    <a:p>
                      <a:pPr>
                        <a:buNone/>
                      </a:pPr>
                      <a:r>
                        <a:rPr lang="en-US" altLang="zh-CN" sz="1200"/>
                        <a:t>100%</a:t>
                      </a:r>
                    </a:p>
                  </a:txBody>
                  <a:tcPr/>
                </a:tc>
                <a:tc>
                  <a:txBody>
                    <a:bodyPr/>
                    <a:lstStyle/>
                    <a:p>
                      <a:pPr>
                        <a:buNone/>
                      </a:pPr>
                      <a:r>
                        <a:rPr lang="en-US" altLang="zh-CN" sz="1200"/>
                        <a:t>100%</a:t>
                      </a:r>
                    </a:p>
                  </a:txBody>
                  <a:tcPr/>
                </a:tc>
                <a:tc>
                  <a:txBody>
                    <a:bodyPr/>
                    <a:lstStyle/>
                    <a:p>
                      <a:pPr>
                        <a:buNone/>
                      </a:pPr>
                      <a:r>
                        <a:rPr lang="en-US" altLang="zh-CN" sz="1200"/>
                        <a:t>100%</a:t>
                      </a:r>
                    </a:p>
                  </a:txBody>
                  <a:tcPr/>
                </a:tc>
                <a:extLst>
                  <a:ext uri="{0D108BD9-81ED-4DB2-BD59-A6C34878D82A}">
                    <a16:rowId xmlns:a16="http://schemas.microsoft.com/office/drawing/2014/main" val="10002"/>
                  </a:ext>
                </a:extLst>
              </a:tr>
            </a:tbl>
          </a:graphicData>
        </a:graphic>
      </p:graphicFrame>
      <p:sp>
        <p:nvSpPr>
          <p:cNvPr id="9" name="文本框 8"/>
          <p:cNvSpPr txBox="1"/>
          <p:nvPr/>
        </p:nvSpPr>
        <p:spPr>
          <a:xfrm>
            <a:off x="1292860" y="2381885"/>
            <a:ext cx="4803140" cy="306705"/>
          </a:xfrm>
          <a:prstGeom prst="rect">
            <a:avLst/>
          </a:prstGeom>
          <a:noFill/>
        </p:spPr>
        <p:txBody>
          <a:bodyPr wrap="square" rtlCol="0">
            <a:spAutoFit/>
          </a:bodyPr>
          <a:lstStyle/>
          <a:p>
            <a:r>
              <a:rPr lang="zh-CN" altLang="en-US" sz="1400"/>
              <a:t>表</a:t>
            </a:r>
            <a:r>
              <a:rPr lang="en-US" altLang="zh-CN" sz="1400"/>
              <a:t>1. SVD</a:t>
            </a:r>
            <a:r>
              <a:rPr lang="zh-CN" altLang="en-US" sz="1400"/>
              <a:t>计算过程中相对误差在</a:t>
            </a:r>
            <a:r>
              <a:rPr lang="en-US" altLang="zh-CN" sz="1400"/>
              <a:t>100%</a:t>
            </a:r>
            <a:r>
              <a:rPr lang="zh-CN" altLang="en-US" sz="1400"/>
              <a:t>内及非</a:t>
            </a:r>
            <a:r>
              <a:rPr lang="en-US" altLang="zh-CN" sz="1400"/>
              <a:t>NaN</a:t>
            </a:r>
            <a:r>
              <a:rPr lang="zh-CN" altLang="en-US" sz="1400"/>
              <a:t>值的频率</a:t>
            </a:r>
          </a:p>
        </p:txBody>
      </p:sp>
      <p:sp>
        <p:nvSpPr>
          <p:cNvPr id="14" name="文本框 13"/>
          <p:cNvSpPr txBox="1"/>
          <p:nvPr/>
        </p:nvSpPr>
        <p:spPr>
          <a:xfrm>
            <a:off x="6868160" y="946785"/>
            <a:ext cx="4227830" cy="1568450"/>
          </a:xfrm>
          <a:prstGeom prst="rect">
            <a:avLst/>
          </a:prstGeom>
          <a:noFill/>
        </p:spPr>
        <p:txBody>
          <a:bodyPr wrap="square" rtlCol="0">
            <a:spAutoFit/>
          </a:bodyPr>
          <a:lstStyle/>
          <a:p>
            <a:r>
              <a:rPr lang="zh-CN" altLang="en-US" sz="1200"/>
              <a:t>出现问题：</a:t>
            </a:r>
          </a:p>
          <a:p>
            <a:r>
              <a:rPr lang="en-US" altLang="zh-CN" sz="1200"/>
              <a:t>1.</a:t>
            </a:r>
            <a:r>
              <a:rPr lang="zh-CN" altLang="en-US" sz="1200"/>
              <a:t>受收敛精度设置的影响，小规模矩阵</a:t>
            </a:r>
            <a:r>
              <a:rPr lang="en-US" altLang="zh-CN" sz="1200"/>
              <a:t>16bit</a:t>
            </a:r>
            <a:r>
              <a:rPr lang="zh-CN" altLang="en-US" sz="1200">
                <a:sym typeface="+mn-ea"/>
              </a:rPr>
              <a:t>计算过程中无法收敛的计算结果会被包括到相对误差在</a:t>
            </a:r>
            <a:r>
              <a:rPr lang="en-US" altLang="zh-CN" sz="1200">
                <a:sym typeface="+mn-ea"/>
              </a:rPr>
              <a:t>100%</a:t>
            </a:r>
            <a:r>
              <a:rPr lang="zh-CN" altLang="en-US" sz="1200">
                <a:sym typeface="+mn-ea"/>
              </a:rPr>
              <a:t>内，从而导致其平均相对误差较规模较大矩阵要大；</a:t>
            </a:r>
          </a:p>
          <a:p>
            <a:r>
              <a:rPr lang="en-US" altLang="zh-CN" sz="1200">
                <a:sym typeface="+mn-ea"/>
              </a:rPr>
              <a:t>2.</a:t>
            </a:r>
            <a:r>
              <a:rPr lang="zh-CN" altLang="en-US" sz="1200">
                <a:sym typeface="+mn-ea"/>
              </a:rPr>
              <a:t>由于在</a:t>
            </a:r>
            <a:r>
              <a:rPr lang="en-US" altLang="zh-CN" sz="1200">
                <a:sym typeface="+mn-ea"/>
              </a:rPr>
              <a:t>16bit</a:t>
            </a:r>
            <a:r>
              <a:rPr lang="zh-CN" altLang="en-US" sz="1200">
                <a:sym typeface="+mn-ea"/>
              </a:rPr>
              <a:t>仿真时为了</a:t>
            </a:r>
            <a:r>
              <a:rPr lang="en-US" altLang="zh-CN" sz="1200">
                <a:sym typeface="+mn-ea"/>
              </a:rPr>
              <a:t>32</a:t>
            </a:r>
            <a:r>
              <a:rPr lang="zh-CN" altLang="en-US" sz="1200">
                <a:sym typeface="+mn-ea"/>
              </a:rPr>
              <a:t>×</a:t>
            </a:r>
            <a:r>
              <a:rPr lang="en-US" altLang="zh-CN" sz="1200">
                <a:sym typeface="+mn-ea"/>
              </a:rPr>
              <a:t>32</a:t>
            </a:r>
            <a:r>
              <a:rPr lang="zh-CN" altLang="en-US" sz="1200">
                <a:sym typeface="+mn-ea"/>
              </a:rPr>
              <a:t>矩阵不出现溢出，固定了较大的收敛精度，会因为同样的收敛精度对小规模矩阵的相对误差影响比大规模矩阵的相对误差的影响大，呈现出随着矩阵规模变大但相对误差变小的</a:t>
            </a:r>
            <a:r>
              <a:rPr lang="en-US" altLang="zh-CN" sz="1200">
                <a:sym typeface="+mn-ea"/>
              </a:rPr>
              <a:t>“</a:t>
            </a:r>
            <a:r>
              <a:rPr lang="zh-CN" altLang="en-US" sz="1200">
                <a:sym typeface="+mn-ea"/>
              </a:rPr>
              <a:t>异常趋势</a:t>
            </a:r>
            <a:r>
              <a:rPr lang="en-US" altLang="zh-CN" sz="1200">
                <a:sym typeface="+mn-ea"/>
              </a:rPr>
              <a:t>”</a:t>
            </a:r>
            <a:r>
              <a:rPr lang="zh-CN" altLang="en-US" sz="1200">
                <a:sym typeface="+mn-ea"/>
              </a:rPr>
              <a:t>。</a:t>
            </a:r>
          </a:p>
        </p:txBody>
      </p:sp>
      <p:pic>
        <p:nvPicPr>
          <p:cNvPr id="2" name="图片 1" descr="161"/>
          <p:cNvPicPr>
            <a:picLocks noChangeAspect="1"/>
          </p:cNvPicPr>
          <p:nvPr/>
        </p:nvPicPr>
        <p:blipFill>
          <a:blip r:embed="rId5"/>
          <a:stretch>
            <a:fillRect/>
          </a:stretch>
        </p:blipFill>
        <p:spPr>
          <a:xfrm>
            <a:off x="43815" y="2717165"/>
            <a:ext cx="2880000" cy="2160514"/>
          </a:xfrm>
          <a:prstGeom prst="rect">
            <a:avLst/>
          </a:prstGeom>
        </p:spPr>
      </p:pic>
      <p:pic>
        <p:nvPicPr>
          <p:cNvPr id="4" name="图片 3" descr="162"/>
          <p:cNvPicPr>
            <a:picLocks noChangeAspect="1"/>
          </p:cNvPicPr>
          <p:nvPr/>
        </p:nvPicPr>
        <p:blipFill>
          <a:blip r:embed="rId6"/>
          <a:stretch>
            <a:fillRect/>
          </a:stretch>
        </p:blipFill>
        <p:spPr>
          <a:xfrm>
            <a:off x="2865755" y="2766060"/>
            <a:ext cx="2880000" cy="2160928"/>
          </a:xfrm>
          <a:prstGeom prst="rect">
            <a:avLst/>
          </a:prstGeom>
        </p:spPr>
      </p:pic>
      <p:pic>
        <p:nvPicPr>
          <p:cNvPr id="5" name="图片 4" descr="321"/>
          <p:cNvPicPr>
            <a:picLocks noChangeAspect="1"/>
          </p:cNvPicPr>
          <p:nvPr/>
        </p:nvPicPr>
        <p:blipFill>
          <a:blip r:embed="rId7"/>
          <a:stretch>
            <a:fillRect/>
          </a:stretch>
        </p:blipFill>
        <p:spPr>
          <a:xfrm>
            <a:off x="6120765" y="2717165"/>
            <a:ext cx="2880000" cy="2160344"/>
          </a:xfrm>
          <a:prstGeom prst="rect">
            <a:avLst/>
          </a:prstGeom>
        </p:spPr>
      </p:pic>
      <p:pic>
        <p:nvPicPr>
          <p:cNvPr id="10" name="图片 9" descr="322"/>
          <p:cNvPicPr>
            <a:picLocks noChangeAspect="1"/>
          </p:cNvPicPr>
          <p:nvPr/>
        </p:nvPicPr>
        <p:blipFill>
          <a:blip r:embed="rId8"/>
          <a:stretch>
            <a:fillRect/>
          </a:stretch>
        </p:blipFill>
        <p:spPr>
          <a:xfrm>
            <a:off x="9000490" y="2759710"/>
            <a:ext cx="2880000" cy="2160000"/>
          </a:xfrm>
          <a:prstGeom prst="rect">
            <a:avLst/>
          </a:prstGeom>
        </p:spPr>
      </p:pic>
      <p:sp>
        <p:nvSpPr>
          <p:cNvPr id="12" name="文本框 11"/>
          <p:cNvSpPr txBox="1"/>
          <p:nvPr/>
        </p:nvSpPr>
        <p:spPr>
          <a:xfrm>
            <a:off x="685165" y="5297170"/>
            <a:ext cx="3550285" cy="306705"/>
          </a:xfrm>
          <a:prstGeom prst="rect">
            <a:avLst/>
          </a:prstGeom>
          <a:noFill/>
        </p:spPr>
        <p:txBody>
          <a:bodyPr wrap="square" rtlCol="0">
            <a:spAutoFit/>
          </a:bodyPr>
          <a:lstStyle/>
          <a:p>
            <a:r>
              <a:rPr lang="zh-CN" altLang="en-US" sz="1400"/>
              <a:t>注：此次仿真</a:t>
            </a:r>
            <a:r>
              <a:rPr lang="en-US" altLang="zh-CN" sz="1400"/>
              <a:t>16bit</a:t>
            </a:r>
            <a:r>
              <a:rPr lang="zh-CN" altLang="en-US" sz="1400"/>
              <a:t>设置的收敛精度为</a:t>
            </a:r>
            <a:r>
              <a:rPr lang="en-US" altLang="zh-CN" sz="1400"/>
              <a:t>1e-4</a:t>
            </a:r>
          </a:p>
        </p:txBody>
      </p:sp>
      <p:sp>
        <p:nvSpPr>
          <p:cNvPr id="15" name="文本框 14"/>
          <p:cNvSpPr txBox="1"/>
          <p:nvPr>
            <p:custDataLst>
              <p:tags r:id="rId3"/>
            </p:custDataLst>
          </p:nvPr>
        </p:nvSpPr>
        <p:spPr>
          <a:xfrm>
            <a:off x="6633845" y="5265420"/>
            <a:ext cx="3550285" cy="306705"/>
          </a:xfrm>
          <a:prstGeom prst="rect">
            <a:avLst/>
          </a:prstGeom>
          <a:noFill/>
        </p:spPr>
        <p:txBody>
          <a:bodyPr wrap="square" rtlCol="0">
            <a:spAutoFit/>
          </a:bodyPr>
          <a:lstStyle/>
          <a:p>
            <a:r>
              <a:rPr lang="zh-CN" altLang="en-US" sz="1400"/>
              <a:t>注：此次仿真</a:t>
            </a:r>
            <a:r>
              <a:rPr lang="en-US" altLang="zh-CN" sz="1400"/>
              <a:t>32bit</a:t>
            </a:r>
            <a:r>
              <a:rPr lang="zh-CN" altLang="en-US" sz="1400"/>
              <a:t>设置的收敛精度为</a:t>
            </a:r>
            <a:r>
              <a:rPr lang="en-US" altLang="zh-CN" sz="1400"/>
              <a:t>1e-8</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低精度复矩阵</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SVD</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算法及仿真</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18" name="文本框 17"/>
          <p:cNvSpPr txBox="1"/>
          <p:nvPr/>
        </p:nvSpPr>
        <p:spPr>
          <a:xfrm>
            <a:off x="685165" y="946785"/>
            <a:ext cx="4289425" cy="368300"/>
          </a:xfrm>
          <a:prstGeom prst="rect">
            <a:avLst/>
          </a:prstGeom>
          <a:noFill/>
        </p:spPr>
        <p:txBody>
          <a:bodyPr wrap="square" rtlCol="0">
            <a:spAutoFit/>
          </a:bodyPr>
          <a:lstStyle/>
          <a:p>
            <a:r>
              <a:rPr lang="zh-CN" altLang="en-US"/>
              <a:t>（</a:t>
            </a:r>
            <a:r>
              <a:rPr lang="en-US" altLang="zh-CN"/>
              <a:t>5</a:t>
            </a:r>
            <a:r>
              <a:rPr lang="zh-CN" altLang="en-US"/>
              <a:t>）仿真结果</a:t>
            </a:r>
          </a:p>
        </p:txBody>
      </p:sp>
      <p:sp>
        <p:nvSpPr>
          <p:cNvPr id="6" name="文本框 5"/>
          <p:cNvSpPr txBox="1"/>
          <p:nvPr/>
        </p:nvSpPr>
        <p:spPr>
          <a:xfrm>
            <a:off x="295910" y="4046855"/>
            <a:ext cx="2593975" cy="521970"/>
          </a:xfrm>
          <a:prstGeom prst="rect">
            <a:avLst/>
          </a:prstGeom>
          <a:noFill/>
        </p:spPr>
        <p:txBody>
          <a:bodyPr wrap="square" rtlCol="0">
            <a:spAutoFit/>
          </a:bodyPr>
          <a:lstStyle/>
          <a:p>
            <a:pPr algn="ctr"/>
            <a:r>
              <a:rPr lang="zh-CN" altLang="en-US" sz="1400"/>
              <a:t>图</a:t>
            </a:r>
            <a:r>
              <a:rPr lang="en-US" altLang="zh-CN" sz="1400"/>
              <a:t>3. 16</a:t>
            </a:r>
            <a:r>
              <a:rPr lang="zh-CN" altLang="en-US" sz="1400"/>
              <a:t>、</a:t>
            </a:r>
            <a:r>
              <a:rPr lang="en-US" altLang="zh-CN" sz="1400"/>
              <a:t>32</a:t>
            </a:r>
            <a:r>
              <a:rPr lang="zh-CN" altLang="en-US" sz="1400"/>
              <a:t>、</a:t>
            </a:r>
            <a:r>
              <a:rPr lang="en-US" altLang="zh-CN" sz="1400"/>
              <a:t>64bit</a:t>
            </a:r>
            <a:r>
              <a:rPr lang="zh-CN" altLang="en-US" sz="1400"/>
              <a:t>精度下复矩阵（非方阵）</a:t>
            </a:r>
            <a:r>
              <a:rPr lang="en-US" altLang="zh-CN" sz="1400"/>
              <a:t>SVD</a:t>
            </a:r>
            <a:r>
              <a:rPr lang="zh-CN" altLang="en-US" sz="1400"/>
              <a:t>的相对误差</a:t>
            </a:r>
          </a:p>
        </p:txBody>
      </p:sp>
      <p:graphicFrame>
        <p:nvGraphicFramePr>
          <p:cNvPr id="12" name="表格 11"/>
          <p:cNvGraphicFramePr/>
          <p:nvPr>
            <p:custDataLst>
              <p:tags r:id="rId1"/>
            </p:custDataLst>
          </p:nvPr>
        </p:nvGraphicFramePr>
        <p:xfrm>
          <a:off x="8750935" y="1698625"/>
          <a:ext cx="3204210" cy="2929255"/>
        </p:xfrm>
        <a:graphic>
          <a:graphicData uri="http://schemas.openxmlformats.org/drawingml/2006/table">
            <a:tbl>
              <a:tblPr firstRow="1" bandRow="1">
                <a:tableStyleId>{5C22544A-7EE6-4342-B048-85BDC9FD1C3A}</a:tableStyleId>
              </a:tblPr>
              <a:tblGrid>
                <a:gridCol w="1116965">
                  <a:extLst>
                    <a:ext uri="{9D8B030D-6E8A-4147-A177-3AD203B41FA5}">
                      <a16:colId xmlns:a16="http://schemas.microsoft.com/office/drawing/2014/main" val="20000"/>
                    </a:ext>
                  </a:extLst>
                </a:gridCol>
                <a:gridCol w="1018540">
                  <a:extLst>
                    <a:ext uri="{9D8B030D-6E8A-4147-A177-3AD203B41FA5}">
                      <a16:colId xmlns:a16="http://schemas.microsoft.com/office/drawing/2014/main" val="20001"/>
                    </a:ext>
                  </a:extLst>
                </a:gridCol>
                <a:gridCol w="1068705">
                  <a:extLst>
                    <a:ext uri="{9D8B030D-6E8A-4147-A177-3AD203B41FA5}">
                      <a16:colId xmlns:a16="http://schemas.microsoft.com/office/drawing/2014/main" val="20002"/>
                    </a:ext>
                  </a:extLst>
                </a:gridCol>
              </a:tblGrid>
              <a:tr h="591820">
                <a:tc>
                  <a:txBody>
                    <a:bodyPr/>
                    <a:lstStyle/>
                    <a:p>
                      <a:pPr>
                        <a:buNone/>
                      </a:pPr>
                      <a:r>
                        <a:rPr lang="zh-CN" altLang="en-US"/>
                        <a:t>矩阵规模</a:t>
                      </a:r>
                    </a:p>
                  </a:txBody>
                  <a:tcPr/>
                </a:tc>
                <a:tc>
                  <a:txBody>
                    <a:bodyPr/>
                    <a:lstStyle/>
                    <a:p>
                      <a:pPr>
                        <a:buNone/>
                      </a:pPr>
                      <a:r>
                        <a:rPr lang="en-US" altLang="zh-CN"/>
                        <a:t>16bit</a:t>
                      </a:r>
                    </a:p>
                  </a:txBody>
                  <a:tcPr/>
                </a:tc>
                <a:tc>
                  <a:txBody>
                    <a:bodyPr/>
                    <a:lstStyle/>
                    <a:p>
                      <a:pPr>
                        <a:buNone/>
                      </a:pPr>
                      <a:r>
                        <a:rPr lang="en-US" altLang="zh-CN"/>
                        <a:t>32bit</a:t>
                      </a:r>
                    </a:p>
                  </a:txBody>
                  <a:tcPr/>
                </a:tc>
                <a:extLst>
                  <a:ext uri="{0D108BD9-81ED-4DB2-BD59-A6C34878D82A}">
                    <a16:rowId xmlns:a16="http://schemas.microsoft.com/office/drawing/2014/main" val="10000"/>
                  </a:ext>
                </a:extLst>
              </a:tr>
              <a:tr h="512445">
                <a:tc>
                  <a:txBody>
                    <a:bodyPr/>
                    <a:lstStyle/>
                    <a:p>
                      <a:pPr>
                        <a:buNone/>
                      </a:pPr>
                      <a:r>
                        <a:rPr lang="en-US" altLang="zh-CN"/>
                        <a:t>16</a:t>
                      </a:r>
                      <a:r>
                        <a:rPr lang="zh-CN" altLang="en-US"/>
                        <a:t>×</a:t>
                      </a:r>
                      <a:r>
                        <a:rPr lang="en-US" altLang="zh-CN"/>
                        <a:t>8</a:t>
                      </a:r>
                    </a:p>
                  </a:txBody>
                  <a:tcPr/>
                </a:tc>
                <a:tc>
                  <a:txBody>
                    <a:bodyPr/>
                    <a:lstStyle/>
                    <a:p>
                      <a:pPr>
                        <a:buNone/>
                      </a:pPr>
                      <a:r>
                        <a:rPr lang="en-US" altLang="zh-CN"/>
                        <a:t>98.50%</a:t>
                      </a:r>
                    </a:p>
                  </a:txBody>
                  <a:tcPr/>
                </a:tc>
                <a:tc>
                  <a:txBody>
                    <a:bodyPr/>
                    <a:lstStyle/>
                    <a:p>
                      <a:pPr>
                        <a:buNone/>
                      </a:pPr>
                      <a:r>
                        <a:rPr lang="en-US" altLang="zh-CN"/>
                        <a:t>100%</a:t>
                      </a:r>
                    </a:p>
                  </a:txBody>
                  <a:tcPr/>
                </a:tc>
                <a:extLst>
                  <a:ext uri="{0D108BD9-81ED-4DB2-BD59-A6C34878D82A}">
                    <a16:rowId xmlns:a16="http://schemas.microsoft.com/office/drawing/2014/main" val="10001"/>
                  </a:ext>
                </a:extLst>
              </a:tr>
              <a:tr h="608330">
                <a:tc>
                  <a:txBody>
                    <a:bodyPr/>
                    <a:lstStyle/>
                    <a:p>
                      <a:pPr>
                        <a:buNone/>
                      </a:pPr>
                      <a:r>
                        <a:rPr lang="en-US" altLang="zh-CN" sz="1800">
                          <a:sym typeface="+mn-ea"/>
                        </a:rPr>
                        <a:t>32</a:t>
                      </a:r>
                      <a:r>
                        <a:rPr lang="zh-CN" altLang="en-US" sz="1800">
                          <a:sym typeface="+mn-ea"/>
                        </a:rPr>
                        <a:t>×</a:t>
                      </a:r>
                      <a:r>
                        <a:rPr lang="en-US" altLang="zh-CN" sz="1800">
                          <a:sym typeface="+mn-ea"/>
                        </a:rPr>
                        <a:t>8</a:t>
                      </a:r>
                      <a:endParaRPr lang="zh-CN" altLang="en-US"/>
                    </a:p>
                  </a:txBody>
                  <a:tcPr/>
                </a:tc>
                <a:tc>
                  <a:txBody>
                    <a:bodyPr/>
                    <a:lstStyle/>
                    <a:p>
                      <a:pPr>
                        <a:buNone/>
                      </a:pPr>
                      <a:r>
                        <a:rPr lang="en-US" altLang="zh-CN"/>
                        <a:t>99%</a:t>
                      </a:r>
                    </a:p>
                  </a:txBody>
                  <a:tcPr/>
                </a:tc>
                <a:tc>
                  <a:txBody>
                    <a:bodyPr/>
                    <a:lstStyle/>
                    <a:p>
                      <a:pPr>
                        <a:buNone/>
                      </a:pPr>
                      <a:r>
                        <a:rPr lang="en-US" altLang="zh-CN"/>
                        <a:t>100%</a:t>
                      </a:r>
                    </a:p>
                  </a:txBody>
                  <a:tcPr/>
                </a:tc>
                <a:extLst>
                  <a:ext uri="{0D108BD9-81ED-4DB2-BD59-A6C34878D82A}">
                    <a16:rowId xmlns:a16="http://schemas.microsoft.com/office/drawing/2014/main" val="10002"/>
                  </a:ext>
                </a:extLst>
              </a:tr>
              <a:tr h="608330">
                <a:tc>
                  <a:txBody>
                    <a:bodyPr/>
                    <a:lstStyle/>
                    <a:p>
                      <a:pPr>
                        <a:buNone/>
                      </a:pPr>
                      <a:r>
                        <a:rPr lang="en-US" altLang="zh-CN" sz="1800">
                          <a:sym typeface="+mn-ea"/>
                        </a:rPr>
                        <a:t>64</a:t>
                      </a:r>
                      <a:r>
                        <a:rPr lang="zh-CN" altLang="en-US" sz="1800">
                          <a:sym typeface="+mn-ea"/>
                        </a:rPr>
                        <a:t>×</a:t>
                      </a:r>
                      <a:r>
                        <a:rPr lang="en-US" altLang="zh-CN" sz="1800">
                          <a:sym typeface="+mn-ea"/>
                        </a:rPr>
                        <a:t>8</a:t>
                      </a:r>
                      <a:endParaRPr lang="zh-CN" altLang="en-US"/>
                    </a:p>
                  </a:txBody>
                  <a:tcPr/>
                </a:tc>
                <a:tc>
                  <a:txBody>
                    <a:bodyPr/>
                    <a:lstStyle/>
                    <a:p>
                      <a:pPr>
                        <a:buNone/>
                      </a:pPr>
                      <a:r>
                        <a:rPr lang="en-US" altLang="zh-CN"/>
                        <a:t>100%</a:t>
                      </a:r>
                    </a:p>
                  </a:txBody>
                  <a:tcPr/>
                </a:tc>
                <a:tc>
                  <a:txBody>
                    <a:bodyPr/>
                    <a:lstStyle/>
                    <a:p>
                      <a:pPr>
                        <a:buNone/>
                      </a:pPr>
                      <a:r>
                        <a:rPr lang="en-US" altLang="zh-CN"/>
                        <a:t>100%</a:t>
                      </a:r>
                    </a:p>
                  </a:txBody>
                  <a:tcPr/>
                </a:tc>
                <a:extLst>
                  <a:ext uri="{0D108BD9-81ED-4DB2-BD59-A6C34878D82A}">
                    <a16:rowId xmlns:a16="http://schemas.microsoft.com/office/drawing/2014/main" val="10003"/>
                  </a:ext>
                </a:extLst>
              </a:tr>
              <a:tr h="608330">
                <a:tc>
                  <a:txBody>
                    <a:bodyPr/>
                    <a:lstStyle/>
                    <a:p>
                      <a:pPr>
                        <a:buNone/>
                      </a:pPr>
                      <a:r>
                        <a:rPr lang="en-US" altLang="zh-CN" sz="1800">
                          <a:sym typeface="+mn-ea"/>
                        </a:rPr>
                        <a:t>128</a:t>
                      </a:r>
                      <a:r>
                        <a:rPr lang="zh-CN" altLang="en-US" sz="1800">
                          <a:sym typeface="+mn-ea"/>
                        </a:rPr>
                        <a:t>×</a:t>
                      </a:r>
                      <a:r>
                        <a:rPr lang="en-US" altLang="zh-CN" sz="1800">
                          <a:sym typeface="+mn-ea"/>
                        </a:rPr>
                        <a:t>8</a:t>
                      </a:r>
                      <a:endParaRPr lang="zh-CN" altLang="en-US"/>
                    </a:p>
                  </a:txBody>
                  <a:tcPr/>
                </a:tc>
                <a:tc>
                  <a:txBody>
                    <a:bodyPr/>
                    <a:lstStyle/>
                    <a:p>
                      <a:pPr>
                        <a:buNone/>
                      </a:pPr>
                      <a:r>
                        <a:rPr lang="en-US" altLang="zh-CN"/>
                        <a:t>2%</a:t>
                      </a:r>
                    </a:p>
                  </a:txBody>
                  <a:tcPr/>
                </a:tc>
                <a:tc>
                  <a:txBody>
                    <a:bodyPr/>
                    <a:lstStyle/>
                    <a:p>
                      <a:pPr>
                        <a:buNone/>
                      </a:pPr>
                      <a:r>
                        <a:rPr lang="en-US" altLang="zh-CN"/>
                        <a:t>100%</a:t>
                      </a:r>
                    </a:p>
                  </a:txBody>
                  <a:tcPr/>
                </a:tc>
                <a:extLst>
                  <a:ext uri="{0D108BD9-81ED-4DB2-BD59-A6C34878D82A}">
                    <a16:rowId xmlns:a16="http://schemas.microsoft.com/office/drawing/2014/main" val="10004"/>
                  </a:ext>
                </a:extLst>
              </a:tr>
            </a:tbl>
          </a:graphicData>
        </a:graphic>
      </p:graphicFrame>
      <p:sp>
        <p:nvSpPr>
          <p:cNvPr id="13" name="文本框 12"/>
          <p:cNvSpPr txBox="1"/>
          <p:nvPr>
            <p:custDataLst>
              <p:tags r:id="rId2"/>
            </p:custDataLst>
          </p:nvPr>
        </p:nvSpPr>
        <p:spPr>
          <a:xfrm>
            <a:off x="8905240" y="4785995"/>
            <a:ext cx="3102610" cy="625475"/>
          </a:xfrm>
          <a:prstGeom prst="rect">
            <a:avLst/>
          </a:prstGeom>
          <a:noFill/>
        </p:spPr>
        <p:txBody>
          <a:bodyPr wrap="square" rtlCol="0">
            <a:noAutofit/>
          </a:bodyPr>
          <a:lstStyle/>
          <a:p>
            <a:pPr algn="ctr"/>
            <a:r>
              <a:rPr lang="zh-CN" altLang="en-US" sz="1400"/>
              <a:t>表</a:t>
            </a:r>
            <a:r>
              <a:rPr lang="en-US" altLang="zh-CN" sz="1400"/>
              <a:t>2. SVD</a:t>
            </a:r>
            <a:r>
              <a:rPr lang="zh-CN" altLang="en-US" sz="1400"/>
              <a:t>计算过程中相对误差在</a:t>
            </a:r>
            <a:r>
              <a:rPr lang="en-US" altLang="zh-CN" sz="1400"/>
              <a:t>100%</a:t>
            </a:r>
            <a:r>
              <a:rPr lang="zh-CN" altLang="en-US" sz="1400"/>
              <a:t>内及非</a:t>
            </a:r>
            <a:r>
              <a:rPr lang="en-US" altLang="zh-CN" sz="1400"/>
              <a:t>NaN</a:t>
            </a:r>
            <a:r>
              <a:rPr lang="zh-CN" altLang="en-US" sz="1400"/>
              <a:t>值的频率</a:t>
            </a:r>
          </a:p>
        </p:txBody>
      </p:sp>
      <p:sp>
        <p:nvSpPr>
          <p:cNvPr id="8" name="文本框 7"/>
          <p:cNvSpPr txBox="1"/>
          <p:nvPr>
            <p:custDataLst>
              <p:tags r:id="rId3"/>
            </p:custDataLst>
          </p:nvPr>
        </p:nvSpPr>
        <p:spPr>
          <a:xfrm>
            <a:off x="3281045" y="4046855"/>
            <a:ext cx="2473325" cy="521970"/>
          </a:xfrm>
          <a:prstGeom prst="rect">
            <a:avLst/>
          </a:prstGeom>
          <a:noFill/>
        </p:spPr>
        <p:txBody>
          <a:bodyPr wrap="square" rtlCol="0">
            <a:spAutoFit/>
          </a:bodyPr>
          <a:lstStyle/>
          <a:p>
            <a:pPr algn="ctr"/>
            <a:r>
              <a:rPr lang="zh-CN" altLang="en-US" sz="1400"/>
              <a:t>图</a:t>
            </a:r>
            <a:r>
              <a:rPr lang="en-US" altLang="zh-CN" sz="1400"/>
              <a:t>4. 16bit</a:t>
            </a:r>
            <a:r>
              <a:rPr lang="zh-CN" altLang="en-US" sz="1400"/>
              <a:t>精度下复矩阵（非方阵）</a:t>
            </a:r>
            <a:r>
              <a:rPr lang="en-US" altLang="zh-CN" sz="1400"/>
              <a:t>SVD</a:t>
            </a:r>
            <a:r>
              <a:rPr lang="zh-CN" altLang="en-US" sz="1400"/>
              <a:t>的相对误差箱线图</a:t>
            </a:r>
          </a:p>
        </p:txBody>
      </p:sp>
      <p:sp>
        <p:nvSpPr>
          <p:cNvPr id="9" name="文本框 8"/>
          <p:cNvSpPr txBox="1"/>
          <p:nvPr>
            <p:custDataLst>
              <p:tags r:id="rId4"/>
            </p:custDataLst>
          </p:nvPr>
        </p:nvSpPr>
        <p:spPr>
          <a:xfrm>
            <a:off x="5957570" y="4046855"/>
            <a:ext cx="2473325" cy="521970"/>
          </a:xfrm>
          <a:prstGeom prst="rect">
            <a:avLst/>
          </a:prstGeom>
          <a:noFill/>
        </p:spPr>
        <p:txBody>
          <a:bodyPr wrap="square" rtlCol="0">
            <a:spAutoFit/>
          </a:bodyPr>
          <a:lstStyle/>
          <a:p>
            <a:pPr algn="ctr"/>
            <a:r>
              <a:rPr lang="zh-CN" altLang="en-US" sz="1400"/>
              <a:t>图</a:t>
            </a:r>
            <a:r>
              <a:rPr lang="en-US" altLang="zh-CN" sz="1400"/>
              <a:t>5. 32bit</a:t>
            </a:r>
            <a:r>
              <a:rPr lang="zh-CN" altLang="en-US" sz="1400"/>
              <a:t>精度下复矩阵（非方阵）</a:t>
            </a:r>
            <a:r>
              <a:rPr lang="en-US" altLang="zh-CN" sz="1400"/>
              <a:t>SVD</a:t>
            </a:r>
            <a:r>
              <a:rPr lang="zh-CN" altLang="en-US" sz="1400"/>
              <a:t>的相对误差箱线图</a:t>
            </a:r>
          </a:p>
        </p:txBody>
      </p:sp>
      <p:sp>
        <p:nvSpPr>
          <p:cNvPr id="10" name="文本框 9"/>
          <p:cNvSpPr txBox="1"/>
          <p:nvPr>
            <p:custDataLst>
              <p:tags r:id="rId5"/>
            </p:custDataLst>
          </p:nvPr>
        </p:nvSpPr>
        <p:spPr>
          <a:xfrm>
            <a:off x="1824355" y="4731385"/>
            <a:ext cx="6001385" cy="306705"/>
          </a:xfrm>
          <a:prstGeom prst="rect">
            <a:avLst/>
          </a:prstGeom>
          <a:noFill/>
        </p:spPr>
        <p:txBody>
          <a:bodyPr wrap="square" rtlCol="0">
            <a:spAutoFit/>
          </a:bodyPr>
          <a:lstStyle/>
          <a:p>
            <a:r>
              <a:rPr lang="zh-CN" altLang="en-US" sz="1400"/>
              <a:t>注：此次仿真</a:t>
            </a:r>
            <a:r>
              <a:rPr lang="en-US" altLang="zh-CN" sz="1400"/>
              <a:t>16bit</a:t>
            </a:r>
            <a:r>
              <a:rPr lang="zh-CN" altLang="en-US" sz="1400"/>
              <a:t>设置的收敛精度为</a:t>
            </a:r>
            <a:r>
              <a:rPr lang="en-US" altLang="zh-CN" sz="1400"/>
              <a:t>1e-4</a:t>
            </a:r>
            <a:r>
              <a:rPr lang="zh-CN" altLang="en-US" sz="1400"/>
              <a:t>，</a:t>
            </a:r>
            <a:r>
              <a:rPr lang="en-US" altLang="zh-CN" sz="1400"/>
              <a:t>32bit</a:t>
            </a:r>
            <a:r>
              <a:rPr lang="zh-CN" altLang="en-US" sz="1400"/>
              <a:t>设置的收敛精度为</a:t>
            </a:r>
            <a:r>
              <a:rPr lang="en-US" altLang="zh-CN" sz="1400"/>
              <a:t>1e-8</a:t>
            </a:r>
          </a:p>
        </p:txBody>
      </p:sp>
      <p:pic>
        <p:nvPicPr>
          <p:cNvPr id="14" name="图片 13" descr="all1"/>
          <p:cNvPicPr>
            <a:picLocks noChangeAspect="1"/>
          </p:cNvPicPr>
          <p:nvPr/>
        </p:nvPicPr>
        <p:blipFill>
          <a:blip r:embed="rId7"/>
          <a:stretch>
            <a:fillRect/>
          </a:stretch>
        </p:blipFill>
        <p:spPr>
          <a:xfrm>
            <a:off x="10160" y="1886585"/>
            <a:ext cx="2880000" cy="2160000"/>
          </a:xfrm>
          <a:prstGeom prst="rect">
            <a:avLst/>
          </a:prstGeom>
        </p:spPr>
      </p:pic>
      <p:pic>
        <p:nvPicPr>
          <p:cNvPr id="15" name="图片 14" descr="all2"/>
          <p:cNvPicPr>
            <a:picLocks noChangeAspect="1"/>
          </p:cNvPicPr>
          <p:nvPr/>
        </p:nvPicPr>
        <p:blipFill>
          <a:blip r:embed="rId8"/>
          <a:stretch>
            <a:fillRect/>
          </a:stretch>
        </p:blipFill>
        <p:spPr>
          <a:xfrm>
            <a:off x="2983865" y="1886585"/>
            <a:ext cx="2880000" cy="2160000"/>
          </a:xfrm>
          <a:prstGeom prst="rect">
            <a:avLst/>
          </a:prstGeom>
        </p:spPr>
      </p:pic>
      <p:pic>
        <p:nvPicPr>
          <p:cNvPr id="16" name="图片 15" descr="all3"/>
          <p:cNvPicPr>
            <a:picLocks noChangeAspect="1"/>
          </p:cNvPicPr>
          <p:nvPr/>
        </p:nvPicPr>
        <p:blipFill>
          <a:blip r:embed="rId9"/>
          <a:stretch>
            <a:fillRect/>
          </a:stretch>
        </p:blipFill>
        <p:spPr>
          <a:xfrm>
            <a:off x="5551170" y="1886585"/>
            <a:ext cx="2880000" cy="2160000"/>
          </a:xfrm>
          <a:prstGeom prst="rect">
            <a:avLst/>
          </a:prstGeom>
        </p:spPr>
      </p:pic>
      <p:sp>
        <p:nvSpPr>
          <p:cNvPr id="17" name="文本框 16"/>
          <p:cNvSpPr txBox="1"/>
          <p:nvPr/>
        </p:nvSpPr>
        <p:spPr>
          <a:xfrm>
            <a:off x="8002905" y="5569585"/>
            <a:ext cx="4125595" cy="737235"/>
          </a:xfrm>
          <a:prstGeom prst="rect">
            <a:avLst/>
          </a:prstGeom>
          <a:noFill/>
        </p:spPr>
        <p:txBody>
          <a:bodyPr wrap="square" rtlCol="0">
            <a:spAutoFit/>
          </a:bodyPr>
          <a:lstStyle/>
          <a:p>
            <a:r>
              <a:rPr lang="zh-CN" altLang="en-US" sz="1400"/>
              <a:t>注：由表</a:t>
            </a:r>
            <a:r>
              <a:rPr lang="en-US" altLang="zh-CN" sz="1400"/>
              <a:t>2</a:t>
            </a:r>
            <a:r>
              <a:rPr lang="zh-CN" altLang="en-US" sz="1400"/>
              <a:t>中</a:t>
            </a:r>
            <a:r>
              <a:rPr lang="en-US" altLang="zh-CN" sz="1400"/>
              <a:t>128</a:t>
            </a:r>
            <a:r>
              <a:rPr lang="zh-CN" altLang="en-US" sz="1400"/>
              <a:t>×</a:t>
            </a:r>
            <a:r>
              <a:rPr lang="en-US" altLang="zh-CN" sz="1400"/>
              <a:t>8</a:t>
            </a:r>
            <a:r>
              <a:rPr lang="zh-CN" altLang="en-US" sz="1400"/>
              <a:t>的数据可以看出，在矩阵规模太大时</a:t>
            </a:r>
            <a:r>
              <a:rPr lang="en-US" altLang="zh-CN" sz="1400"/>
              <a:t>16bit</a:t>
            </a:r>
            <a:r>
              <a:rPr lang="zh-CN" altLang="en-US" sz="1400"/>
              <a:t>运行极易产生相对误差大</a:t>
            </a:r>
            <a:r>
              <a:rPr lang="en-US" altLang="zh-CN" sz="1400"/>
              <a:t>/</a:t>
            </a:r>
            <a:r>
              <a:rPr lang="zh-CN" altLang="en-US" sz="1400"/>
              <a:t>溢出产生</a:t>
            </a:r>
            <a:r>
              <a:rPr lang="en-US" altLang="zh-CN" sz="1400"/>
              <a:t>NaN</a:t>
            </a:r>
            <a:r>
              <a:rPr lang="zh-CN" altLang="en-US" sz="1400"/>
              <a:t>值的错误</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低精度复矩阵</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SVD</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算法及仿真</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18" name="文本框 17"/>
          <p:cNvSpPr txBox="1"/>
          <p:nvPr/>
        </p:nvSpPr>
        <p:spPr>
          <a:xfrm>
            <a:off x="685165" y="946785"/>
            <a:ext cx="4289425" cy="368300"/>
          </a:xfrm>
          <a:prstGeom prst="rect">
            <a:avLst/>
          </a:prstGeom>
          <a:noFill/>
        </p:spPr>
        <p:txBody>
          <a:bodyPr wrap="square" rtlCol="0">
            <a:spAutoFit/>
          </a:bodyPr>
          <a:lstStyle/>
          <a:p>
            <a:r>
              <a:rPr lang="zh-CN" altLang="en-US"/>
              <a:t>（</a:t>
            </a:r>
            <a:r>
              <a:rPr lang="en-US" altLang="zh-CN"/>
              <a:t>6</a:t>
            </a:r>
            <a:r>
              <a:rPr lang="zh-CN" altLang="en-US"/>
              <a:t>）仿真分析</a:t>
            </a:r>
          </a:p>
        </p:txBody>
      </p:sp>
      <p:sp>
        <p:nvSpPr>
          <p:cNvPr id="4" name="文本框 3"/>
          <p:cNvSpPr txBox="1"/>
          <p:nvPr/>
        </p:nvSpPr>
        <p:spPr>
          <a:xfrm>
            <a:off x="911225" y="1315085"/>
            <a:ext cx="4883785" cy="306705"/>
          </a:xfrm>
          <a:prstGeom prst="rect">
            <a:avLst/>
          </a:prstGeom>
          <a:noFill/>
        </p:spPr>
        <p:txBody>
          <a:bodyPr wrap="square" rtlCol="0">
            <a:spAutoFit/>
          </a:bodyPr>
          <a:lstStyle/>
          <a:p>
            <a:r>
              <a:rPr lang="zh-CN" altLang="en-US" sz="1400"/>
              <a:t>一</a:t>
            </a:r>
            <a:r>
              <a:rPr lang="en-US" altLang="zh-CN" sz="1400"/>
              <a:t>. 16bit</a:t>
            </a:r>
            <a:r>
              <a:rPr lang="zh-CN" altLang="en-US" sz="1400"/>
              <a:t>使用</a:t>
            </a:r>
            <a:r>
              <a:rPr lang="en-US" altLang="zh-CN" sz="1400"/>
              <a:t>Householder</a:t>
            </a:r>
            <a:r>
              <a:rPr lang="zh-CN" altLang="en-US" sz="1400"/>
              <a:t>变换进行双对角化时会出现误差；</a:t>
            </a:r>
          </a:p>
        </p:txBody>
      </p:sp>
      <mc:AlternateContent xmlns:mc="http://schemas.openxmlformats.org/markup-compatibility/2006" xmlns:a14="http://schemas.microsoft.com/office/drawing/2010/main">
        <mc:Choice Requires="a14">
          <p:sp>
            <p:nvSpPr>
              <p:cNvPr id="12" name="文本框 11"/>
              <p:cNvSpPr txBox="1"/>
              <p:nvPr/>
            </p:nvSpPr>
            <p:spPr>
              <a:xfrm>
                <a:off x="7378065" y="1315085"/>
                <a:ext cx="4366260" cy="2798445"/>
              </a:xfrm>
              <a:prstGeom prst="rect">
                <a:avLst/>
              </a:prstGeom>
              <a:noFill/>
            </p:spPr>
            <p:txBody>
              <a:bodyPr wrap="square" rtlCol="0" anchor="t">
                <a:noAutofit/>
              </a:bodyPr>
              <a:lstStyle/>
              <a:p>
                <a:pPr algn="l"/>
                <a:r>
                  <a:rPr lang="zh-CN" altLang="en-US" sz="1400">
                    <a:solidFill>
                      <a:schemeClr val="tx1"/>
                    </a:solidFill>
                    <a:sym typeface="+mn-ea"/>
                  </a:rPr>
                  <a:t>二</a:t>
                </a:r>
                <a:r>
                  <a:rPr lang="en-US" altLang="zh-CN" sz="1400">
                    <a:sym typeface="+mn-ea"/>
                  </a:rPr>
                  <a:t>.</a:t>
                </a:r>
                <a:r>
                  <a:rPr lang="zh-CN" altLang="en-US" sz="1400">
                    <a:sym typeface="+mn-ea"/>
                  </a:rPr>
                  <a:t>对双对角矩阵进行实</a:t>
                </a:r>
                <a:r>
                  <a:rPr lang="en-US" altLang="zh-CN" sz="1400">
                    <a:sym typeface="+mn-ea"/>
                  </a:rPr>
                  <a:t>SVD</a:t>
                </a:r>
                <a:r>
                  <a:rPr lang="zh-CN" altLang="en-US" sz="1400">
                    <a:sym typeface="+mn-ea"/>
                  </a:rPr>
                  <a:t>时存在判断收敛条件</a:t>
                </a:r>
                <a:r>
                  <a:rPr lang="en-US" altLang="zh-CN" sz="1400">
                    <a:sym typeface="+mn-ea"/>
                  </a:rPr>
                  <a:t>——</a:t>
                </a:r>
                <a:r>
                  <a:rPr lang="zh-CN" altLang="en-US" sz="1400">
                    <a:sym typeface="+mn-ea"/>
                  </a:rPr>
                  <a:t>容忍精度</a:t>
                </a:r>
                <a14:m>
                  <m:oMath xmlns:m="http://schemas.openxmlformats.org/officeDocument/2006/math">
                    <m:r>
                      <a:rPr lang="en-US" altLang="zh-CN" sz="1400" i="1">
                        <a:latin typeface="Cambria Math" panose="02040503050406030204" charset="0"/>
                        <a:cs typeface="Cambria Math" panose="02040503050406030204" charset="0"/>
                      </a:rPr>
                      <m:t>𝜀</m:t>
                    </m:r>
                  </m:oMath>
                </a14:m>
                <a:r>
                  <a:rPr lang="zh-CN" altLang="en-US" sz="1400">
                    <a:sym typeface="+mn-ea"/>
                  </a:rPr>
                  <a:t>：</a:t>
                </a:r>
              </a:p>
              <a:p>
                <a:pPr marL="0" lvl="0" indent="0" algn="l">
                  <a:buNone/>
                </a:pPr>
                <a:r>
                  <a:rPr lang="zh-CN" altLang="en-US" sz="1400">
                    <a:sym typeface="+mn-ea"/>
                  </a:rPr>
                  <a:t>（</a:t>
                </a:r>
                <a:r>
                  <a:rPr lang="en-US" altLang="zh-CN" sz="1400">
                    <a:sym typeface="+mn-ea"/>
                  </a:rPr>
                  <a:t>1</a:t>
                </a:r>
                <a:r>
                  <a:rPr lang="zh-CN" altLang="en-US" sz="1400">
                    <a:sym typeface="+mn-ea"/>
                  </a:rPr>
                  <a:t>）对于小规模矩阵而言可以设置较小的</a:t>
                </a:r>
                <a14:m>
                  <m:oMath xmlns:m="http://schemas.openxmlformats.org/officeDocument/2006/math">
                    <m:r>
                      <a:rPr lang="en-US" altLang="zh-CN" sz="1400" i="1">
                        <a:latin typeface="Cambria Math" panose="02040503050406030204" charset="0"/>
                        <a:cs typeface="Cambria Math" panose="02040503050406030204" charset="0"/>
                      </a:rPr>
                      <m:t>𝜀</m:t>
                    </m:r>
                  </m:oMath>
                </a14:m>
                <a:r>
                  <a:rPr lang="zh-CN" altLang="en-US" sz="1400">
                    <a:sym typeface="+mn-ea"/>
                  </a:rPr>
                  <a:t>，但是可能溢出，</a:t>
                </a:r>
                <a14:m>
                  <m:oMath xmlns:m="http://schemas.openxmlformats.org/officeDocument/2006/math">
                    <m:r>
                      <a:rPr lang="en-US" altLang="zh-CN" sz="1400" i="1">
                        <a:latin typeface="Cambria Math" panose="02040503050406030204" charset="0"/>
                        <a:cs typeface="Cambria Math" panose="02040503050406030204" charset="0"/>
                      </a:rPr>
                      <m:t>𝜀</m:t>
                    </m:r>
                  </m:oMath>
                </a14:m>
                <a:r>
                  <a:rPr lang="zh-CN" altLang="en-US" sz="1400">
                    <a:sym typeface="+mn-ea"/>
                  </a:rPr>
                  <a:t>设置得较大则会出现非对角元素还未收敛就结束当前迭代；</a:t>
                </a:r>
              </a:p>
              <a:p>
                <a:pPr marL="0" lvl="0" indent="0" algn="l">
                  <a:buNone/>
                </a:pPr>
                <a:r>
                  <a:rPr lang="zh-CN" altLang="en-US" sz="1400">
                    <a:sym typeface="+mn-ea"/>
                  </a:rPr>
                  <a:t>（</a:t>
                </a:r>
                <a:r>
                  <a:rPr lang="en-US" altLang="zh-CN" sz="1400">
                    <a:sym typeface="+mn-ea"/>
                  </a:rPr>
                  <a:t>2</a:t>
                </a:r>
                <a:r>
                  <a:rPr lang="zh-CN" altLang="en-US" sz="1400">
                    <a:sym typeface="+mn-ea"/>
                  </a:rPr>
                  <a:t>）对于大矩阵而言则需要较大的</a:t>
                </a:r>
                <a14:m>
                  <m:oMath xmlns:m="http://schemas.openxmlformats.org/officeDocument/2006/math">
                    <m:r>
                      <a:rPr lang="en-US" altLang="zh-CN" sz="1400" i="1">
                        <a:latin typeface="Cambria Math" panose="02040503050406030204" charset="0"/>
                        <a:cs typeface="Cambria Math" panose="02040503050406030204" charset="0"/>
                      </a:rPr>
                      <m:t>𝜀</m:t>
                    </m:r>
                  </m:oMath>
                </a14:m>
                <a:r>
                  <a:rPr lang="zh-CN" altLang="en-US" sz="1400">
                    <a:sym typeface="+mn-ea"/>
                  </a:rPr>
                  <a:t>，否则较小的</a:t>
                </a:r>
                <a14:m>
                  <m:oMath xmlns:m="http://schemas.openxmlformats.org/officeDocument/2006/math">
                    <m:r>
                      <a:rPr lang="en-US" altLang="zh-CN" sz="1400" i="1">
                        <a:latin typeface="Cambria Math" panose="02040503050406030204" charset="0"/>
                        <a:cs typeface="Cambria Math" panose="02040503050406030204" charset="0"/>
                      </a:rPr>
                      <m:t>𝜀</m:t>
                    </m:r>
                  </m:oMath>
                </a14:m>
                <a:r>
                  <a:rPr lang="zh-CN" altLang="en-US" sz="1400">
                    <a:sym typeface="+mn-ea"/>
                  </a:rPr>
                  <a:t>会无法达成迭代结束条件进入死循环；</a:t>
                </a:r>
              </a:p>
              <a:p>
                <a:pPr marL="0" lvl="0" indent="0" algn="l">
                  <a:buNone/>
                </a:pPr>
                <a:r>
                  <a:rPr lang="zh-CN" altLang="en-US" sz="1400">
                    <a:sym typeface="+mn-ea"/>
                  </a:rPr>
                  <a:t>（</a:t>
                </a:r>
                <a:r>
                  <a:rPr lang="en-US" altLang="zh-CN" sz="1400">
                    <a:sym typeface="+mn-ea"/>
                  </a:rPr>
                  <a:t>3</a:t>
                </a:r>
                <a:r>
                  <a:rPr lang="zh-CN" altLang="en-US" sz="1400">
                    <a:sym typeface="+mn-ea"/>
                  </a:rPr>
                  <a:t>）</a:t>
                </a:r>
                <a14:m>
                  <m:oMath xmlns:m="http://schemas.openxmlformats.org/officeDocument/2006/math">
                    <m:r>
                      <a:rPr lang="en-US" altLang="zh-CN" sz="1400" i="1">
                        <a:latin typeface="Cambria Math" panose="02040503050406030204" charset="0"/>
                        <a:cs typeface="Cambria Math" panose="02040503050406030204" charset="0"/>
                      </a:rPr>
                      <m:t>𝜀</m:t>
                    </m:r>
                  </m:oMath>
                </a14:m>
                <a:r>
                  <a:rPr lang="zh-CN" altLang="en-US" sz="1400">
                    <a:sym typeface="+mn-ea"/>
                  </a:rPr>
                  <a:t>设置的过小或过大都有可能导致计算时计算结果出现溢出，使得</a:t>
                </a:r>
                <a:r>
                  <a:rPr lang="en-US" altLang="zh-CN" sz="1400">
                    <a:sym typeface="+mn-ea"/>
                  </a:rPr>
                  <a:t>SVD</a:t>
                </a:r>
                <a:r>
                  <a:rPr lang="zh-CN" altLang="en-US" sz="1400">
                    <a:sym typeface="+mn-ea"/>
                  </a:rPr>
                  <a:t>最终结果出现</a:t>
                </a:r>
                <a:r>
                  <a:rPr lang="en-US" altLang="zh-CN" sz="1400">
                    <a:sym typeface="+mn-ea"/>
                  </a:rPr>
                  <a:t>NaN</a:t>
                </a:r>
                <a:r>
                  <a:rPr lang="zh-CN" altLang="en-US" sz="1400">
                    <a:sym typeface="+mn-ea"/>
                  </a:rPr>
                  <a:t>值。</a:t>
                </a:r>
              </a:p>
            </p:txBody>
          </p:sp>
        </mc:Choice>
        <mc:Fallback xmlns="">
          <p:sp>
            <p:nvSpPr>
              <p:cNvPr id="12" name="文本框 11"/>
              <p:cNvSpPr txBox="1">
                <a:spLocks noRot="1" noChangeAspect="1" noMove="1" noResize="1" noEditPoints="1" noAdjustHandles="1" noChangeArrowheads="1" noChangeShapeType="1" noTextEdit="1"/>
              </p:cNvSpPr>
              <p:nvPr/>
            </p:nvSpPr>
            <p:spPr>
              <a:xfrm>
                <a:off x="7378065" y="1315085"/>
                <a:ext cx="4366260" cy="2798445"/>
              </a:xfrm>
              <a:prstGeom prst="rect">
                <a:avLst/>
              </a:prstGeom>
              <a:blipFill rotWithShape="1">
                <a:blip r:embed="rId5"/>
                <a:stretch>
                  <a:fillRect/>
                </a:stretch>
              </a:blipFill>
            </p:spPr>
            <p:txBody>
              <a:bodyPr/>
              <a:lstStyle/>
              <a:p>
                <a:r>
                  <a:rPr lang="zh-CN" altLang="en-US">
                    <a:noFill/>
                  </a:rPr>
                  <a:t> </a:t>
                </a:r>
              </a:p>
            </p:txBody>
          </p:sp>
        </mc:Fallback>
      </mc:AlternateContent>
      <p:sp>
        <p:nvSpPr>
          <p:cNvPr id="14" name="文本框 13"/>
          <p:cNvSpPr txBox="1"/>
          <p:nvPr/>
        </p:nvSpPr>
        <p:spPr>
          <a:xfrm>
            <a:off x="2653030" y="2899410"/>
            <a:ext cx="3357245" cy="275590"/>
          </a:xfrm>
          <a:prstGeom prst="rect">
            <a:avLst/>
          </a:prstGeom>
          <a:noFill/>
        </p:spPr>
        <p:txBody>
          <a:bodyPr wrap="square" rtlCol="0">
            <a:spAutoFit/>
          </a:bodyPr>
          <a:lstStyle/>
          <a:p>
            <a:r>
              <a:rPr lang="zh-CN" altLang="en-US" sz="1200"/>
              <a:t>图</a:t>
            </a:r>
            <a:r>
              <a:rPr lang="en-US" altLang="zh-CN" sz="1200"/>
              <a:t>6. 16bit</a:t>
            </a:r>
            <a:r>
              <a:rPr lang="zh-CN" altLang="en-US" sz="1200"/>
              <a:t>精度下双对角化过程出现</a:t>
            </a:r>
            <a:r>
              <a:rPr lang="en-US" altLang="zh-CN" sz="1200"/>
              <a:t>“</a:t>
            </a:r>
            <a:r>
              <a:rPr lang="zh-CN" altLang="en-US" sz="1200"/>
              <a:t>泄露</a:t>
            </a:r>
            <a:r>
              <a:rPr lang="en-US" altLang="zh-CN" sz="1200"/>
              <a:t>”</a:t>
            </a:r>
            <a:r>
              <a:rPr lang="zh-CN" altLang="en-US" sz="1200"/>
              <a:t>误差</a:t>
            </a:r>
          </a:p>
        </p:txBody>
      </p:sp>
      <p:sp>
        <p:nvSpPr>
          <p:cNvPr id="15" name="文本框 14"/>
          <p:cNvSpPr txBox="1"/>
          <p:nvPr>
            <p:custDataLst>
              <p:tags r:id="rId1"/>
            </p:custDataLst>
          </p:nvPr>
        </p:nvSpPr>
        <p:spPr>
          <a:xfrm>
            <a:off x="2418715" y="4866005"/>
            <a:ext cx="3676650" cy="275590"/>
          </a:xfrm>
          <a:prstGeom prst="rect">
            <a:avLst/>
          </a:prstGeom>
          <a:noFill/>
        </p:spPr>
        <p:txBody>
          <a:bodyPr wrap="square" rtlCol="0">
            <a:spAutoFit/>
          </a:bodyPr>
          <a:lstStyle/>
          <a:p>
            <a:r>
              <a:rPr lang="zh-CN" altLang="en-US" sz="1200"/>
              <a:t>图</a:t>
            </a:r>
            <a:r>
              <a:rPr lang="en-US" altLang="zh-CN" sz="1200"/>
              <a:t>7. 32bit</a:t>
            </a:r>
            <a:r>
              <a:rPr lang="zh-CN" altLang="en-US" sz="1200"/>
              <a:t>精度下双对角化过程没有出现</a:t>
            </a:r>
            <a:r>
              <a:rPr lang="en-US" altLang="zh-CN" sz="1200"/>
              <a:t>“</a:t>
            </a:r>
            <a:r>
              <a:rPr lang="zh-CN" altLang="en-US" sz="1200"/>
              <a:t>泄露</a:t>
            </a:r>
            <a:r>
              <a:rPr lang="en-US" altLang="zh-CN" sz="1200"/>
              <a:t>”</a:t>
            </a:r>
            <a:r>
              <a:rPr lang="zh-CN" altLang="en-US" sz="1200"/>
              <a:t>误差</a:t>
            </a:r>
          </a:p>
        </p:txBody>
      </p:sp>
      <p:pic>
        <p:nvPicPr>
          <p:cNvPr id="17" name="图片 16"/>
          <p:cNvPicPr>
            <a:picLocks noChangeAspect="1"/>
          </p:cNvPicPr>
          <p:nvPr>
            <p:custDataLst>
              <p:tags r:id="rId2"/>
            </p:custDataLst>
          </p:nvPr>
        </p:nvPicPr>
        <p:blipFill>
          <a:blip r:embed="rId6"/>
          <a:stretch>
            <a:fillRect/>
          </a:stretch>
        </p:blipFill>
        <p:spPr>
          <a:xfrm>
            <a:off x="911225" y="1707515"/>
            <a:ext cx="6466840" cy="1116330"/>
          </a:xfrm>
          <a:prstGeom prst="rect">
            <a:avLst/>
          </a:prstGeom>
        </p:spPr>
      </p:pic>
      <p:pic>
        <p:nvPicPr>
          <p:cNvPr id="19" name="图片 18"/>
          <p:cNvPicPr>
            <a:picLocks noChangeAspect="1"/>
          </p:cNvPicPr>
          <p:nvPr>
            <p:custDataLst>
              <p:tags r:id="rId3"/>
            </p:custDataLst>
          </p:nvPr>
        </p:nvPicPr>
        <p:blipFill>
          <a:blip r:embed="rId7"/>
          <a:stretch>
            <a:fillRect/>
          </a:stretch>
        </p:blipFill>
        <p:spPr>
          <a:xfrm>
            <a:off x="911225" y="3721735"/>
            <a:ext cx="6376035" cy="107315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1034" y="599179"/>
            <a:ext cx="10661650" cy="54698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01034" y="599179"/>
            <a:ext cx="3169920" cy="5469255"/>
          </a:xfrm>
          <a:prstGeom prst="rect">
            <a:avLst/>
          </a:prstGeom>
          <a:solidFill>
            <a:srgbClr val="3D5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9924714" y="4531099"/>
            <a:ext cx="1537970" cy="1537970"/>
            <a:chOff x="15573" y="6825"/>
            <a:chExt cx="2422" cy="2422"/>
          </a:xfrm>
        </p:grpSpPr>
        <p:sp>
          <p:nvSpPr>
            <p:cNvPr id="6" name="直角三角形 5"/>
            <p:cNvSpPr/>
            <p:nvPr/>
          </p:nvSpPr>
          <p:spPr>
            <a:xfrm flipH="1">
              <a:off x="15573" y="6825"/>
              <a:ext cx="2422" cy="2422"/>
            </a:xfrm>
            <a:prstGeom prst="rtTriangle">
              <a:avLst/>
            </a:prstGeom>
            <a:solidFill>
              <a:srgbClr val="3D586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flipH="1">
              <a:off x="16017" y="7268"/>
              <a:ext cx="1978" cy="197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H="1">
              <a:off x="16439" y="7690"/>
              <a:ext cx="1556" cy="1556"/>
            </a:xfrm>
            <a:prstGeom prst="rtTriangle">
              <a:avLst/>
            </a:prstGeom>
            <a:solidFill>
              <a:srgbClr val="3D58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2074209" y="2808344"/>
            <a:ext cx="1887855" cy="1630045"/>
          </a:xfrm>
          <a:prstGeom prst="rect">
            <a:avLst/>
          </a:prstGeom>
          <a:noFill/>
        </p:spPr>
        <p:txBody>
          <a:bodyPr wrap="square" rtlCol="0">
            <a:spAutoFit/>
          </a:bodyPr>
          <a:lstStyle/>
          <a:p>
            <a:pPr algn="r"/>
            <a:r>
              <a:rPr lang="en-US" altLang="zh-CN" sz="10000" b="1" dirty="0">
                <a:solidFill>
                  <a:schemeClr val="bg1"/>
                </a:solidFill>
                <a:latin typeface="Arial" panose="020B0604020202020204" pitchFamily="34" charset="0"/>
                <a:cs typeface="Arial" panose="020B0604020202020204" pitchFamily="34" charset="0"/>
              </a:rPr>
              <a:t>04</a:t>
            </a:r>
          </a:p>
        </p:txBody>
      </p:sp>
      <p:sp>
        <p:nvSpPr>
          <p:cNvPr id="16" name="文本框 15"/>
          <p:cNvSpPr txBox="1"/>
          <p:nvPr/>
        </p:nvSpPr>
        <p:spPr>
          <a:xfrm>
            <a:off x="2087544" y="2502214"/>
            <a:ext cx="1887855" cy="400110"/>
          </a:xfrm>
          <a:prstGeom prst="rect">
            <a:avLst/>
          </a:prstGeom>
          <a:noFill/>
        </p:spPr>
        <p:txBody>
          <a:bodyPr wrap="square" rtlCol="0">
            <a:spAutoFit/>
          </a:bodyPr>
          <a:lstStyle/>
          <a:p>
            <a:pPr algn="r" fontAlgn="auto">
              <a:lnSpc>
                <a:spcPct val="100000"/>
              </a:lnSpc>
            </a:pPr>
            <a:r>
              <a:rPr lang="en-US" altLang="zh-CN" sz="2000" b="1" dirty="0">
                <a:solidFill>
                  <a:schemeClr val="bg1"/>
                </a:solidFill>
                <a:latin typeface="微软雅黑" panose="020B0503020204020204" charset="-122"/>
                <a:ea typeface="微软雅黑" panose="020B0503020204020204" charset="-122"/>
                <a:sym typeface="+mn-ea"/>
              </a:rPr>
              <a:t>PART FOUR</a:t>
            </a:r>
          </a:p>
        </p:txBody>
      </p:sp>
      <p:sp>
        <p:nvSpPr>
          <p:cNvPr id="17" name="矩形 16"/>
          <p:cNvSpPr/>
          <p:nvPr/>
        </p:nvSpPr>
        <p:spPr>
          <a:xfrm>
            <a:off x="4176834" y="3243967"/>
            <a:ext cx="7285850" cy="646331"/>
          </a:xfrm>
          <a:prstGeom prst="rect">
            <a:avLst/>
          </a:prstGeom>
        </p:spPr>
        <p:txBody>
          <a:bodyPr wrap="square">
            <a:spAutoFit/>
          </a:bodyPr>
          <a:lstStyle/>
          <a:p>
            <a:pPr algn="l" fontAlgn="auto">
              <a:lnSpc>
                <a:spcPct val="90000"/>
              </a:lnSpc>
              <a:spcBef>
                <a:spcPts val="1000"/>
              </a:spcBef>
              <a:spcAft>
                <a:spcPts val="0"/>
              </a:spcAft>
              <a:buClrTx/>
              <a:buSzTx/>
              <a:buNone/>
              <a:defRPr/>
            </a:pPr>
            <a:r>
              <a:rPr lang="zh-CN" altLang="en-US" sz="4000" b="1" dirty="0">
                <a:solidFill>
                  <a:schemeClr val="tx1">
                    <a:lumMod val="75000"/>
                    <a:lumOff val="25000"/>
                  </a:schemeClr>
                </a:solidFill>
                <a:latin typeface="微软雅黑" panose="020B0503020204020204" charset="-122"/>
                <a:ea typeface="微软雅黑" panose="020B0503020204020204" charset="-122"/>
                <a:sym typeface="+mn-ea"/>
              </a:rPr>
              <a:t>低精度预编码</a:t>
            </a:r>
            <a:r>
              <a:rPr lang="en-US" altLang="zh-CN" sz="4000" b="1" dirty="0">
                <a:solidFill>
                  <a:schemeClr val="tx1">
                    <a:lumMod val="75000"/>
                    <a:lumOff val="25000"/>
                  </a:schemeClr>
                </a:solidFill>
                <a:latin typeface="微软雅黑" panose="020B0503020204020204" charset="-122"/>
                <a:ea typeface="微软雅黑" panose="020B0503020204020204" charset="-122"/>
                <a:sym typeface="+mn-ea"/>
              </a:rPr>
              <a:t>BLER</a:t>
            </a:r>
            <a:r>
              <a:rPr lang="zh-CN" altLang="en-US" sz="4000" b="1" dirty="0">
                <a:solidFill>
                  <a:schemeClr val="tx1">
                    <a:lumMod val="75000"/>
                    <a:lumOff val="25000"/>
                  </a:schemeClr>
                </a:solidFill>
                <a:latin typeface="微软雅黑" panose="020B0503020204020204" charset="-122"/>
                <a:ea typeface="微软雅黑" panose="020B0503020204020204" charset="-122"/>
                <a:sym typeface="+mn-ea"/>
              </a:rPr>
              <a:t>仿真结果</a:t>
            </a:r>
          </a:p>
        </p:txBody>
      </p:sp>
      <p:sp>
        <p:nvSpPr>
          <p:cNvPr id="21" name="椭圆 20"/>
          <p:cNvSpPr/>
          <p:nvPr/>
        </p:nvSpPr>
        <p:spPr>
          <a:xfrm>
            <a:off x="11020724" y="784499"/>
            <a:ext cx="207010" cy="207010"/>
          </a:xfrm>
          <a:prstGeom prst="ellipse">
            <a:avLst/>
          </a:prstGeom>
          <a:solidFill>
            <a:srgbClr val="3D5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6858001"/>
          </a:xfrm>
          <a:prstGeom prst="rect">
            <a:avLst/>
          </a:prstGeom>
          <a:solidFill>
            <a:srgbClr val="3D5864">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44220" y="1614170"/>
            <a:ext cx="5276215" cy="2277110"/>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44220" y="4058285"/>
            <a:ext cx="5276215" cy="227711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97535" y="705485"/>
            <a:ext cx="3130550" cy="706755"/>
          </a:xfrm>
          <a:prstGeom prst="rect">
            <a:avLst/>
          </a:prstGeom>
          <a:noFill/>
        </p:spPr>
        <p:txBody>
          <a:bodyPr wrap="square" rtlCol="0">
            <a:spAutoFit/>
          </a:bodyPr>
          <a:lstStyle/>
          <a:p>
            <a:pPr algn="dist"/>
            <a:r>
              <a:rPr lang="zh-CN" altLang="en-US" sz="4000" b="1">
                <a:solidFill>
                  <a:schemeClr val="bg1"/>
                </a:solidFill>
                <a:latin typeface="方正清刻本悦宋简体" panose="02000000000000000000" charset="-122"/>
                <a:ea typeface="方正清刻本悦宋简体" panose="02000000000000000000" charset="-122"/>
                <a:cs typeface="方正清刻本悦宋简体" panose="02000000000000000000" charset="-122"/>
              </a:rPr>
              <a:t>目录</a:t>
            </a:r>
            <a:r>
              <a:rPr lang="en-US" altLang="zh-CN" sz="4000" b="1" dirty="0">
                <a:solidFill>
                  <a:schemeClr val="bg1"/>
                </a:solidFill>
                <a:latin typeface="方正清刻本悦宋简体" panose="02000000000000000000" charset="-122"/>
                <a:ea typeface="方正清刻本悦宋简体" panose="02000000000000000000" charset="-122"/>
                <a:cs typeface="方正清刻本悦宋简体" panose="02000000000000000000" charset="-122"/>
              </a:rPr>
              <a:t>/</a:t>
            </a:r>
            <a:r>
              <a:rPr lang="en-US" altLang="zh-CN" sz="2800" dirty="0">
                <a:solidFill>
                  <a:schemeClr val="bg1"/>
                </a:solidFill>
                <a:latin typeface="方正清刻本悦宋简体" panose="02000000000000000000" charset="-122"/>
                <a:ea typeface="方正清刻本悦宋简体" panose="02000000000000000000" charset="-122"/>
                <a:cs typeface="方正清刻本悦宋简体" panose="02000000000000000000" charset="-122"/>
              </a:rPr>
              <a:t>Contents</a:t>
            </a:r>
          </a:p>
        </p:txBody>
      </p:sp>
      <p:sp>
        <p:nvSpPr>
          <p:cNvPr id="7" name="矩形 6"/>
          <p:cNvSpPr/>
          <p:nvPr/>
        </p:nvSpPr>
        <p:spPr>
          <a:xfrm>
            <a:off x="6153784" y="1606960"/>
            <a:ext cx="5276215" cy="2277110"/>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153785" y="4058285"/>
            <a:ext cx="5276215" cy="227711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065530" y="2345055"/>
            <a:ext cx="816610" cy="816610"/>
            <a:chOff x="8464" y="2877"/>
            <a:chExt cx="2411" cy="2411"/>
          </a:xfrm>
        </p:grpSpPr>
        <p:grpSp>
          <p:nvGrpSpPr>
            <p:cNvPr id="12" name="组合 11"/>
            <p:cNvGrpSpPr/>
            <p:nvPr/>
          </p:nvGrpSpPr>
          <p:grpSpPr>
            <a:xfrm>
              <a:off x="8464" y="2877"/>
              <a:ext cx="2411" cy="2411"/>
              <a:chOff x="8464" y="2877"/>
              <a:chExt cx="2411" cy="2411"/>
            </a:xfrm>
          </p:grpSpPr>
          <p:sp>
            <p:nvSpPr>
              <p:cNvPr id="13" name="椭圆 12"/>
              <p:cNvSpPr/>
              <p:nvPr/>
            </p:nvSpPr>
            <p:spPr>
              <a:xfrm>
                <a:off x="8464" y="2877"/>
                <a:ext cx="2411" cy="241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663" y="3076"/>
                <a:ext cx="2014" cy="2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8857" y="3403"/>
              <a:ext cx="1630" cy="1359"/>
            </a:xfrm>
            <a:prstGeom prst="rect">
              <a:avLst/>
            </a:prstGeom>
            <a:noFill/>
          </p:spPr>
          <p:txBody>
            <a:bodyPr wrap="square" rtlCol="0">
              <a:spAutoFit/>
            </a:bodyPr>
            <a:lstStyle/>
            <a:p>
              <a:pPr algn="ctr"/>
              <a:r>
                <a:rPr lang="en-US" altLang="zh-CN" sz="2400" b="1" dirty="0">
                  <a:solidFill>
                    <a:schemeClr val="bg1"/>
                  </a:solidFill>
                  <a:latin typeface="Arial" panose="020B0604020202020204" pitchFamily="34" charset="0"/>
                  <a:cs typeface="Arial" panose="020B0604020202020204" pitchFamily="34" charset="0"/>
                </a:rPr>
                <a:t>01</a:t>
              </a:r>
            </a:p>
          </p:txBody>
        </p:sp>
      </p:grpSp>
      <p:grpSp>
        <p:nvGrpSpPr>
          <p:cNvPr id="18" name="组合 17"/>
          <p:cNvGrpSpPr/>
          <p:nvPr/>
        </p:nvGrpSpPr>
        <p:grpSpPr>
          <a:xfrm>
            <a:off x="6475095" y="2344420"/>
            <a:ext cx="816610" cy="816610"/>
            <a:chOff x="8464" y="2877"/>
            <a:chExt cx="2411" cy="2411"/>
          </a:xfrm>
        </p:grpSpPr>
        <p:grpSp>
          <p:nvGrpSpPr>
            <p:cNvPr id="19" name="组合 18"/>
            <p:cNvGrpSpPr/>
            <p:nvPr/>
          </p:nvGrpSpPr>
          <p:grpSpPr>
            <a:xfrm>
              <a:off x="8464" y="2877"/>
              <a:ext cx="2411" cy="2411"/>
              <a:chOff x="8464" y="2877"/>
              <a:chExt cx="2411" cy="2411"/>
            </a:xfrm>
          </p:grpSpPr>
          <p:sp>
            <p:nvSpPr>
              <p:cNvPr id="20" name="椭圆 19"/>
              <p:cNvSpPr/>
              <p:nvPr/>
            </p:nvSpPr>
            <p:spPr>
              <a:xfrm>
                <a:off x="8464" y="2877"/>
                <a:ext cx="2411" cy="241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663" y="3076"/>
                <a:ext cx="2014" cy="2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8857" y="3403"/>
              <a:ext cx="1630" cy="1359"/>
            </a:xfrm>
            <a:prstGeom prst="rect">
              <a:avLst/>
            </a:prstGeom>
            <a:noFill/>
          </p:spPr>
          <p:txBody>
            <a:bodyPr wrap="square" rtlCol="0">
              <a:spAutoFit/>
            </a:bodyPr>
            <a:lstStyle/>
            <a:p>
              <a:pPr algn="ctr"/>
              <a:r>
                <a:rPr lang="en-US" altLang="zh-CN" sz="2400" b="1" dirty="0">
                  <a:solidFill>
                    <a:schemeClr val="bg1"/>
                  </a:solidFill>
                  <a:latin typeface="Arial" panose="020B0604020202020204" pitchFamily="34" charset="0"/>
                  <a:cs typeface="Arial" panose="020B0604020202020204" pitchFamily="34" charset="0"/>
                </a:rPr>
                <a:t>02</a:t>
              </a:r>
            </a:p>
          </p:txBody>
        </p:sp>
      </p:grpSp>
      <p:sp>
        <p:nvSpPr>
          <p:cNvPr id="23" name="文本框 22"/>
          <p:cNvSpPr txBox="1"/>
          <p:nvPr/>
        </p:nvSpPr>
        <p:spPr>
          <a:xfrm>
            <a:off x="7425054" y="2542674"/>
            <a:ext cx="3800475" cy="424732"/>
          </a:xfrm>
          <a:prstGeom prst="rect">
            <a:avLst/>
          </a:prstGeom>
          <a:noFill/>
        </p:spPr>
        <p:txBody>
          <a:bodyPr wrap="square" rtlCol="0">
            <a:spAutoFit/>
          </a:bodyPr>
          <a:lstStyle/>
          <a:p>
            <a:pPr marR="0" indent="0" defTabSz="914400" fontAlgn="auto">
              <a:lnSpc>
                <a:spcPct val="90000"/>
              </a:lnSpc>
              <a:spcBef>
                <a:spcPts val="1000"/>
              </a:spcBef>
              <a:spcAft>
                <a:spcPts val="0"/>
              </a:spcAft>
              <a:buClrTx/>
              <a:buSzTx/>
              <a:buFont typeface="Arial" panose="020B0604020202020204" pitchFamily="34" charset="0"/>
              <a:buNone/>
              <a:defRPr/>
            </a:pPr>
            <a:r>
              <a:rPr lang="en" altLang="zh-CN" sz="2400" b="1" dirty="0">
                <a:solidFill>
                  <a:schemeClr val="tx1">
                    <a:lumMod val="75000"/>
                    <a:lumOff val="25000"/>
                  </a:schemeClr>
                </a:solidFill>
                <a:latin typeface="微软雅黑" panose="020B0503020204020204" charset="-122"/>
                <a:ea typeface="微软雅黑" panose="020B0503020204020204" charset="-122"/>
                <a:sym typeface="+mn-ea"/>
              </a:rPr>
              <a:t>16bit</a:t>
            </a:r>
            <a:r>
              <a:rPr lang="zh-CN" altLang="en-US" sz="2400" b="1" dirty="0">
                <a:solidFill>
                  <a:schemeClr val="tx1">
                    <a:lumMod val="75000"/>
                    <a:lumOff val="25000"/>
                  </a:schemeClr>
                </a:solidFill>
                <a:latin typeface="微软雅黑" panose="020B0503020204020204" charset="-122"/>
                <a:ea typeface="微软雅黑" panose="020B0503020204020204" charset="-122"/>
                <a:sym typeface="+mn-ea"/>
              </a:rPr>
              <a:t>矩阵求逆设计及仿真</a:t>
            </a:r>
          </a:p>
        </p:txBody>
      </p:sp>
      <p:grpSp>
        <p:nvGrpSpPr>
          <p:cNvPr id="25" name="组合 24"/>
          <p:cNvGrpSpPr/>
          <p:nvPr/>
        </p:nvGrpSpPr>
        <p:grpSpPr>
          <a:xfrm>
            <a:off x="1066800" y="4788535"/>
            <a:ext cx="816610" cy="816610"/>
            <a:chOff x="8464" y="2877"/>
            <a:chExt cx="2411" cy="2411"/>
          </a:xfrm>
        </p:grpSpPr>
        <p:grpSp>
          <p:nvGrpSpPr>
            <p:cNvPr id="26" name="组合 25"/>
            <p:cNvGrpSpPr/>
            <p:nvPr/>
          </p:nvGrpSpPr>
          <p:grpSpPr>
            <a:xfrm>
              <a:off x="8464" y="2877"/>
              <a:ext cx="2411" cy="2411"/>
              <a:chOff x="8464" y="2877"/>
              <a:chExt cx="2411" cy="2411"/>
            </a:xfrm>
          </p:grpSpPr>
          <p:sp>
            <p:nvSpPr>
              <p:cNvPr id="27" name="椭圆 26"/>
              <p:cNvSpPr/>
              <p:nvPr/>
            </p:nvSpPr>
            <p:spPr>
              <a:xfrm>
                <a:off x="8464" y="2877"/>
                <a:ext cx="2411" cy="241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8663" y="3076"/>
                <a:ext cx="2014" cy="2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8857" y="3403"/>
              <a:ext cx="1630" cy="1359"/>
            </a:xfrm>
            <a:prstGeom prst="rect">
              <a:avLst/>
            </a:prstGeom>
            <a:noFill/>
          </p:spPr>
          <p:txBody>
            <a:bodyPr wrap="square" rtlCol="0">
              <a:spAutoFit/>
            </a:bodyPr>
            <a:lstStyle/>
            <a:p>
              <a:pPr algn="ctr"/>
              <a:r>
                <a:rPr lang="en-US" altLang="zh-CN" sz="2400" b="1" dirty="0">
                  <a:solidFill>
                    <a:schemeClr val="bg1"/>
                  </a:solidFill>
                  <a:latin typeface="Arial" panose="020B0604020202020204" pitchFamily="34" charset="0"/>
                  <a:cs typeface="Arial" panose="020B0604020202020204" pitchFamily="34" charset="0"/>
                </a:rPr>
                <a:t>03</a:t>
              </a:r>
            </a:p>
          </p:txBody>
        </p:sp>
      </p:grpSp>
      <p:sp>
        <p:nvSpPr>
          <p:cNvPr id="30" name="文本框 29"/>
          <p:cNvSpPr txBox="1"/>
          <p:nvPr/>
        </p:nvSpPr>
        <p:spPr>
          <a:xfrm>
            <a:off x="1945308" y="4788714"/>
            <a:ext cx="3446477" cy="885371"/>
          </a:xfrm>
          <a:prstGeom prst="rect">
            <a:avLst/>
          </a:prstGeom>
          <a:noFill/>
        </p:spPr>
        <p:txBody>
          <a:bodyPr wrap="square" rtlCol="0">
            <a:spAutoFit/>
          </a:bodyPr>
          <a:lstStyle/>
          <a:p>
            <a:pPr algn="l" fontAlgn="auto">
              <a:lnSpc>
                <a:spcPct val="90000"/>
              </a:lnSpc>
              <a:spcBef>
                <a:spcPts val="1000"/>
              </a:spcBef>
              <a:spcAft>
                <a:spcPts val="0"/>
              </a:spcAft>
              <a:buClrTx/>
              <a:buSzTx/>
              <a:buNone/>
              <a:defRPr/>
            </a:pPr>
            <a:r>
              <a:rPr lang="zh-CN" altLang="en-US" sz="2400" b="1" dirty="0">
                <a:solidFill>
                  <a:schemeClr val="tx1">
                    <a:lumMod val="75000"/>
                    <a:lumOff val="25000"/>
                  </a:schemeClr>
                </a:solidFill>
                <a:latin typeface="微软雅黑" panose="020B0503020204020204" charset="-122"/>
                <a:ea typeface="微软雅黑" panose="020B0503020204020204" charset="-122"/>
                <a:sym typeface="+mn-ea"/>
              </a:rPr>
              <a:t>低精度复矩阵</a:t>
            </a:r>
            <a:r>
              <a:rPr lang="en" altLang="zh-CN" sz="2400" b="1" dirty="0">
                <a:solidFill>
                  <a:schemeClr val="tx1">
                    <a:lumMod val="75000"/>
                    <a:lumOff val="25000"/>
                  </a:schemeClr>
                </a:solidFill>
                <a:latin typeface="微软雅黑" panose="020B0503020204020204" charset="-122"/>
                <a:ea typeface="微软雅黑" panose="020B0503020204020204" charset="-122"/>
                <a:sym typeface="+mn-ea"/>
              </a:rPr>
              <a:t>SVD</a:t>
            </a:r>
            <a:r>
              <a:rPr lang="zh-CN" altLang="en-US" sz="2400" b="1" dirty="0">
                <a:solidFill>
                  <a:schemeClr val="tx1">
                    <a:lumMod val="75000"/>
                    <a:lumOff val="25000"/>
                  </a:schemeClr>
                </a:solidFill>
                <a:latin typeface="微软雅黑" panose="020B0503020204020204" charset="-122"/>
                <a:ea typeface="微软雅黑" panose="020B0503020204020204" charset="-122"/>
                <a:sym typeface="+mn-ea"/>
              </a:rPr>
              <a:t>算法</a:t>
            </a:r>
            <a:endParaRPr lang="en-US" altLang="zh-CN" sz="2400" b="1" dirty="0">
              <a:solidFill>
                <a:schemeClr val="tx1">
                  <a:lumMod val="75000"/>
                  <a:lumOff val="25000"/>
                </a:schemeClr>
              </a:solidFill>
              <a:latin typeface="微软雅黑" panose="020B0503020204020204" charset="-122"/>
              <a:ea typeface="微软雅黑" panose="020B0503020204020204" charset="-122"/>
              <a:sym typeface="+mn-ea"/>
            </a:endParaRPr>
          </a:p>
          <a:p>
            <a:pPr algn="l" fontAlgn="auto">
              <a:lnSpc>
                <a:spcPct val="90000"/>
              </a:lnSpc>
              <a:spcBef>
                <a:spcPts val="1000"/>
              </a:spcBef>
              <a:spcAft>
                <a:spcPts val="0"/>
              </a:spcAft>
              <a:buClrTx/>
              <a:buSzTx/>
              <a:buNone/>
              <a:defRPr/>
            </a:pPr>
            <a:r>
              <a:rPr lang="zh-CN" altLang="en-US" sz="2400" b="1" dirty="0">
                <a:solidFill>
                  <a:schemeClr val="tx1">
                    <a:lumMod val="75000"/>
                    <a:lumOff val="25000"/>
                  </a:schemeClr>
                </a:solidFill>
                <a:latin typeface="微软雅黑" panose="020B0503020204020204" charset="-122"/>
                <a:ea typeface="微软雅黑" panose="020B0503020204020204" charset="-122"/>
                <a:sym typeface="+mn-ea"/>
              </a:rPr>
              <a:t>及仿真</a:t>
            </a:r>
          </a:p>
        </p:txBody>
      </p:sp>
      <p:grpSp>
        <p:nvGrpSpPr>
          <p:cNvPr id="32" name="组合 31"/>
          <p:cNvGrpSpPr/>
          <p:nvPr/>
        </p:nvGrpSpPr>
        <p:grpSpPr>
          <a:xfrm>
            <a:off x="6476365" y="4787900"/>
            <a:ext cx="816610" cy="816610"/>
            <a:chOff x="8464" y="2877"/>
            <a:chExt cx="2411" cy="2411"/>
          </a:xfrm>
        </p:grpSpPr>
        <p:grpSp>
          <p:nvGrpSpPr>
            <p:cNvPr id="33" name="组合 32"/>
            <p:cNvGrpSpPr/>
            <p:nvPr/>
          </p:nvGrpSpPr>
          <p:grpSpPr>
            <a:xfrm>
              <a:off x="8464" y="2877"/>
              <a:ext cx="2411" cy="2411"/>
              <a:chOff x="8464" y="2877"/>
              <a:chExt cx="2411" cy="2411"/>
            </a:xfrm>
          </p:grpSpPr>
          <p:sp>
            <p:nvSpPr>
              <p:cNvPr id="34" name="椭圆 33"/>
              <p:cNvSpPr/>
              <p:nvPr/>
            </p:nvSpPr>
            <p:spPr>
              <a:xfrm>
                <a:off x="8464" y="2877"/>
                <a:ext cx="2411" cy="241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8663" y="3076"/>
                <a:ext cx="2014" cy="201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a:off x="8857" y="3403"/>
              <a:ext cx="1630" cy="1359"/>
            </a:xfrm>
            <a:prstGeom prst="rect">
              <a:avLst/>
            </a:prstGeom>
            <a:noFill/>
          </p:spPr>
          <p:txBody>
            <a:bodyPr wrap="square" rtlCol="0">
              <a:spAutoFit/>
            </a:bodyPr>
            <a:lstStyle/>
            <a:p>
              <a:pPr algn="ctr"/>
              <a:r>
                <a:rPr lang="en-US" altLang="zh-CN" sz="2400" b="1" dirty="0">
                  <a:solidFill>
                    <a:schemeClr val="bg1"/>
                  </a:solidFill>
                  <a:latin typeface="Arial" panose="020B0604020202020204" pitchFamily="34" charset="0"/>
                  <a:cs typeface="Arial" panose="020B0604020202020204" pitchFamily="34" charset="0"/>
                </a:rPr>
                <a:t>04</a:t>
              </a:r>
            </a:p>
          </p:txBody>
        </p:sp>
      </p:grpSp>
      <p:sp>
        <p:nvSpPr>
          <p:cNvPr id="37" name="文本框 36"/>
          <p:cNvSpPr txBox="1"/>
          <p:nvPr/>
        </p:nvSpPr>
        <p:spPr>
          <a:xfrm>
            <a:off x="7426325" y="4967252"/>
            <a:ext cx="4003674" cy="461665"/>
          </a:xfrm>
          <a:prstGeom prst="rect">
            <a:avLst/>
          </a:prstGeom>
          <a:noFill/>
        </p:spPr>
        <p:txBody>
          <a:bodyPr wrap="square" rtlCol="0">
            <a:spAutoFit/>
          </a:bodyPr>
          <a:lstStyle/>
          <a:p>
            <a:pPr fontAlgn="auto">
              <a:lnSpc>
                <a:spcPct val="100000"/>
              </a:lnSpc>
            </a:pPr>
            <a:r>
              <a:rPr lang="zh-CN" altLang="en-US" sz="2400" b="1" dirty="0">
                <a:solidFill>
                  <a:schemeClr val="tx1">
                    <a:lumMod val="75000"/>
                    <a:lumOff val="25000"/>
                  </a:schemeClr>
                </a:solidFill>
                <a:latin typeface="微软雅黑" panose="020B0503020204020204" charset="-122"/>
                <a:ea typeface="微软雅黑" panose="020B0503020204020204" charset="-122"/>
                <a:sym typeface="+mn-ea"/>
              </a:rPr>
              <a:t>低精度预编码</a:t>
            </a:r>
            <a:r>
              <a:rPr lang="en" altLang="zh-CN" sz="2400" b="1" dirty="0">
                <a:solidFill>
                  <a:schemeClr val="tx1">
                    <a:lumMod val="75000"/>
                    <a:lumOff val="25000"/>
                  </a:schemeClr>
                </a:solidFill>
                <a:latin typeface="微软雅黑" panose="020B0503020204020204" charset="-122"/>
                <a:ea typeface="微软雅黑" panose="020B0503020204020204" charset="-122"/>
                <a:sym typeface="+mn-ea"/>
              </a:rPr>
              <a:t>BLER</a:t>
            </a:r>
            <a:r>
              <a:rPr lang="zh-CN" altLang="en-US" sz="2400" b="1" dirty="0">
                <a:solidFill>
                  <a:schemeClr val="tx1">
                    <a:lumMod val="75000"/>
                    <a:lumOff val="25000"/>
                  </a:schemeClr>
                </a:solidFill>
                <a:latin typeface="微软雅黑" panose="020B0503020204020204" charset="-122"/>
                <a:ea typeface="微软雅黑" panose="020B0503020204020204" charset="-122"/>
                <a:sym typeface="+mn-ea"/>
              </a:rPr>
              <a:t>仿真结果</a:t>
            </a:r>
          </a:p>
        </p:txBody>
      </p:sp>
      <p:sp>
        <p:nvSpPr>
          <p:cNvPr id="39" name="文本框 38"/>
          <p:cNvSpPr txBox="1"/>
          <p:nvPr/>
        </p:nvSpPr>
        <p:spPr>
          <a:xfrm>
            <a:off x="1945308" y="2540359"/>
            <a:ext cx="3612913" cy="424732"/>
          </a:xfrm>
          <a:prstGeom prst="rect">
            <a:avLst/>
          </a:prstGeom>
          <a:noFill/>
        </p:spPr>
        <p:txBody>
          <a:bodyPr wrap="square" rtlCol="0">
            <a:spAutoFit/>
          </a:bodyPr>
          <a:lstStyle/>
          <a:p>
            <a:pPr algn="l" fontAlgn="auto">
              <a:lnSpc>
                <a:spcPct val="90000"/>
              </a:lnSpc>
              <a:spcBef>
                <a:spcPts val="1000"/>
              </a:spcBef>
              <a:spcAft>
                <a:spcPts val="0"/>
              </a:spcAft>
              <a:buClrTx/>
              <a:buSzTx/>
              <a:buNone/>
              <a:defRPr/>
            </a:pPr>
            <a:r>
              <a:rPr lang="en" altLang="zh-CN" sz="2400" b="1" dirty="0">
                <a:solidFill>
                  <a:schemeClr val="tx1">
                    <a:lumMod val="75000"/>
                    <a:lumOff val="25000"/>
                  </a:schemeClr>
                </a:solidFill>
                <a:latin typeface="微软雅黑" panose="020B0503020204020204" charset="-122"/>
                <a:ea typeface="微软雅黑" panose="020B0503020204020204" charset="-122"/>
                <a:sym typeface="+mn-ea"/>
              </a:rPr>
              <a:t>16bit</a:t>
            </a:r>
            <a:r>
              <a:rPr lang="zh-CN" altLang="en-US" sz="2400" b="1" dirty="0">
                <a:solidFill>
                  <a:schemeClr val="tx1">
                    <a:lumMod val="75000"/>
                    <a:lumOff val="25000"/>
                  </a:schemeClr>
                </a:solidFill>
                <a:latin typeface="微软雅黑" panose="020B0503020204020204" charset="-122"/>
                <a:ea typeface="微软雅黑" panose="020B0503020204020204" charset="-122"/>
                <a:sym typeface="+mn-ea"/>
              </a:rPr>
              <a:t>计算实现方案</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仿真</a:t>
            </a:r>
            <a:r>
              <a:rPr lang="zh-CN" altLang="en-US" sz="2000" b="1" dirty="0">
                <a:solidFill>
                  <a:srgbClr val="3D5864"/>
                </a:solidFill>
                <a:latin typeface="微软雅黑" panose="020B0503020204020204" charset="-122"/>
                <a:ea typeface="微软雅黑" panose="020B0503020204020204" charset="-122"/>
              </a:rPr>
              <a:t>参数设置</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graphicFrame>
        <p:nvGraphicFramePr>
          <p:cNvPr id="21" name="表格 3">
            <a:extLst>
              <a:ext uri="{FF2B5EF4-FFF2-40B4-BE49-F238E27FC236}">
                <a16:creationId xmlns:a16="http://schemas.microsoft.com/office/drawing/2014/main" id="{AAB88C33-5DC1-4D04-AC33-B3127321CD2F}"/>
              </a:ext>
            </a:extLst>
          </p:cNvPr>
          <p:cNvGraphicFramePr>
            <a:graphicFrameLocks noGrp="1"/>
          </p:cNvGraphicFramePr>
          <p:nvPr>
            <p:extLst>
              <p:ext uri="{D42A27DB-BD31-4B8C-83A1-F6EECF244321}">
                <p14:modId xmlns:p14="http://schemas.microsoft.com/office/powerpoint/2010/main" val="1163576422"/>
              </p:ext>
            </p:extLst>
          </p:nvPr>
        </p:nvGraphicFramePr>
        <p:xfrm>
          <a:off x="1626177" y="860607"/>
          <a:ext cx="8939645" cy="5916744"/>
        </p:xfrm>
        <a:graphic>
          <a:graphicData uri="http://schemas.openxmlformats.org/drawingml/2006/table">
            <a:tbl>
              <a:tblPr firstRow="1" bandRow="1">
                <a:tableStyleId>{5C22544A-7EE6-4342-B048-85BDC9FD1C3A}</a:tableStyleId>
              </a:tblPr>
              <a:tblGrid>
                <a:gridCol w="3579702">
                  <a:extLst>
                    <a:ext uri="{9D8B030D-6E8A-4147-A177-3AD203B41FA5}">
                      <a16:colId xmlns:a16="http://schemas.microsoft.com/office/drawing/2014/main" val="2532834932"/>
                    </a:ext>
                  </a:extLst>
                </a:gridCol>
                <a:gridCol w="5359943">
                  <a:extLst>
                    <a:ext uri="{9D8B030D-6E8A-4147-A177-3AD203B41FA5}">
                      <a16:colId xmlns:a16="http://schemas.microsoft.com/office/drawing/2014/main" val="3853266506"/>
                    </a:ext>
                  </a:extLst>
                </a:gridCol>
              </a:tblGrid>
              <a:tr h="460042">
                <a:tc gridSpan="2">
                  <a:txBody>
                    <a:bodyPr/>
                    <a:lstStyle/>
                    <a:p>
                      <a:pPr algn="ctr"/>
                      <a:r>
                        <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仿真参数设置</a:t>
                      </a:r>
                    </a:p>
                  </a:txBody>
                  <a:tcPr/>
                </a:tc>
                <a:tc hMerge="1">
                  <a:txBody>
                    <a:bodyPr/>
                    <a:lstStyle/>
                    <a:p>
                      <a:endParaRPr lang="zh-CN" altLang="en-US" dirty="0"/>
                    </a:p>
                  </a:txBody>
                  <a:tcPr/>
                </a:tc>
                <a:extLst>
                  <a:ext uri="{0D108BD9-81ED-4DB2-BD59-A6C34878D82A}">
                    <a16:rowId xmlns:a16="http://schemas.microsoft.com/office/drawing/2014/main" val="1916985367"/>
                  </a:ext>
                </a:extLst>
              </a:tr>
              <a:tr h="460042">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信道编码</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LDPC</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2135789143"/>
                  </a:ext>
                </a:extLst>
              </a:tr>
              <a:tr h="460042">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码长</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648</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724603686"/>
                  </a:ext>
                </a:extLst>
              </a:tr>
              <a:tr h="460042">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码率</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3/4</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4224297135"/>
                  </a:ext>
                </a:extLst>
              </a:tr>
              <a:tr h="460042">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调制方式</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64QAM</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4215023606"/>
                  </a:ext>
                </a:extLst>
              </a:tr>
              <a:tr h="460042">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信道模型</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瑞利信道</a:t>
                      </a:r>
                    </a:p>
                  </a:txBody>
                  <a:tcPr/>
                </a:tc>
                <a:extLst>
                  <a:ext uri="{0D108BD9-81ED-4DB2-BD59-A6C34878D82A}">
                    <a16:rowId xmlns:a16="http://schemas.microsoft.com/office/drawing/2014/main" val="1547144026"/>
                  </a:ext>
                </a:extLst>
              </a:tr>
              <a:tr h="460042">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信道维度</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8×64</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311631578"/>
                  </a:ext>
                </a:extLst>
              </a:tr>
              <a:tr h="460042">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用户数</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单用户</a:t>
                      </a:r>
                    </a:p>
                  </a:txBody>
                  <a:tcPr/>
                </a:tc>
                <a:extLst>
                  <a:ext uri="{0D108BD9-81ED-4DB2-BD59-A6C34878D82A}">
                    <a16:rowId xmlns:a16="http://schemas.microsoft.com/office/drawing/2014/main" val="1561328696"/>
                  </a:ext>
                </a:extLst>
              </a:tr>
              <a:tr h="460042">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流数</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1/2/4/8</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328496553"/>
                  </a:ext>
                </a:extLst>
              </a:tr>
              <a:tr h="460042">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预编码算法</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SVD/ZF</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预编码</a:t>
                      </a:r>
                    </a:p>
                  </a:txBody>
                  <a:tcPr/>
                </a:tc>
                <a:extLst>
                  <a:ext uri="{0D108BD9-81ED-4DB2-BD59-A6C34878D82A}">
                    <a16:rowId xmlns:a16="http://schemas.microsoft.com/office/drawing/2014/main" val="1452940257"/>
                  </a:ext>
                </a:extLst>
              </a:tr>
              <a:tr h="460042">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计算精度</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16/32/64bit</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716194073"/>
                  </a:ext>
                </a:extLst>
              </a:tr>
              <a:tr h="460042">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仿真总块数</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1e6</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312599896"/>
                  </a:ext>
                </a:extLst>
              </a:tr>
              <a:tr h="37713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性能指标</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BLER</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625891486"/>
                  </a:ext>
                </a:extLst>
              </a:tr>
            </a:tbl>
          </a:graphicData>
        </a:graphic>
      </p:graphicFrame>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lang="zh-CN" altLang="en-US" sz="2000" b="1" dirty="0">
                <a:solidFill>
                  <a:srgbClr val="3D5864"/>
                </a:solidFill>
                <a:latin typeface="微软雅黑" panose="020B0503020204020204" charset="-122"/>
                <a:ea typeface="微软雅黑" panose="020B0503020204020204" charset="-122"/>
              </a:rPr>
              <a:t>不同精度下</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SVD</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预编码</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BLER</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仿真结果</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pic>
        <p:nvPicPr>
          <p:cNvPr id="7" name="图片 6">
            <a:extLst>
              <a:ext uri="{FF2B5EF4-FFF2-40B4-BE49-F238E27FC236}">
                <a16:creationId xmlns:a16="http://schemas.microsoft.com/office/drawing/2014/main" id="{5BCFF360-F1FA-4318-9972-ABC6FC0E02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3286" y="3994726"/>
            <a:ext cx="3549534" cy="2717336"/>
          </a:xfrm>
          <a:prstGeom prst="rect">
            <a:avLst/>
          </a:prstGeom>
        </p:spPr>
      </p:pic>
      <p:pic>
        <p:nvPicPr>
          <p:cNvPr id="12" name="图片 11">
            <a:extLst>
              <a:ext uri="{FF2B5EF4-FFF2-40B4-BE49-F238E27FC236}">
                <a16:creationId xmlns:a16="http://schemas.microsoft.com/office/drawing/2014/main" id="{638D23DA-56A0-4299-8F06-07688BEA40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451" y="3994726"/>
            <a:ext cx="3549535" cy="2717337"/>
          </a:xfrm>
          <a:prstGeom prst="rect">
            <a:avLst/>
          </a:prstGeom>
        </p:spPr>
      </p:pic>
      <p:pic>
        <p:nvPicPr>
          <p:cNvPr id="16" name="图片 15">
            <a:extLst>
              <a:ext uri="{FF2B5EF4-FFF2-40B4-BE49-F238E27FC236}">
                <a16:creationId xmlns:a16="http://schemas.microsoft.com/office/drawing/2014/main" id="{B7A0D27D-DFD0-41B4-AA33-FC5BD246C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3285" y="1126375"/>
            <a:ext cx="3549535" cy="2717336"/>
          </a:xfrm>
          <a:prstGeom prst="rect">
            <a:avLst/>
          </a:prstGeom>
        </p:spPr>
      </p:pic>
      <p:pic>
        <p:nvPicPr>
          <p:cNvPr id="20" name="图片 19">
            <a:extLst>
              <a:ext uri="{FF2B5EF4-FFF2-40B4-BE49-F238E27FC236}">
                <a16:creationId xmlns:a16="http://schemas.microsoft.com/office/drawing/2014/main" id="{DB8F2965-972F-46BF-A7B8-9308859AA7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0452" y="1126375"/>
            <a:ext cx="3549534" cy="2717336"/>
          </a:xfrm>
          <a:prstGeom prst="rect">
            <a:avLst/>
          </a:prstGeom>
        </p:spPr>
      </p:pic>
      <p:sp>
        <p:nvSpPr>
          <p:cNvPr id="22" name="文本框 21">
            <a:extLst>
              <a:ext uri="{FF2B5EF4-FFF2-40B4-BE49-F238E27FC236}">
                <a16:creationId xmlns:a16="http://schemas.microsoft.com/office/drawing/2014/main" id="{1CBF6B08-572C-4C6C-822E-505B1C0C5A10}"/>
              </a:ext>
            </a:extLst>
          </p:cNvPr>
          <p:cNvSpPr txBox="1"/>
          <p:nvPr/>
        </p:nvSpPr>
        <p:spPr>
          <a:xfrm>
            <a:off x="7531331" y="1284317"/>
            <a:ext cx="3994265" cy="4817226"/>
          </a:xfrm>
          <a:prstGeom prst="rect">
            <a:avLst/>
          </a:prstGeom>
          <a:noFill/>
        </p:spPr>
        <p:txBody>
          <a:bodyPr wrap="square" rtlCol="0">
            <a:noAutofit/>
          </a:bodyPr>
          <a:lstStyle/>
          <a:p>
            <a:pPr marL="285750" indent="-285750" algn="just">
              <a:lnSpc>
                <a:spcPct val="16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在所有流数下，</a:t>
            </a:r>
            <a:r>
              <a:rPr lang="en-US" altLang="zh-CN" dirty="0">
                <a:latin typeface="Times New Roman" panose="02020603050405020304" pitchFamily="18" charset="0"/>
                <a:ea typeface="宋体" panose="02010600030101010101" pitchFamily="2" charset="-122"/>
                <a:cs typeface="Times New Roman" panose="02020603050405020304" pitchFamily="18" charset="0"/>
              </a:rPr>
              <a:t>64bit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计算精度下的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BLER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性能好于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32bit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计算精度好于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16bit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计算精度；</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60000"/>
              </a:lnSpc>
              <a:buFont typeface="Wingdings" panose="05000000000000000000" pitchFamily="2" charset="2"/>
              <a:buChar char="ü"/>
            </a:pP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计算精度在高信噪比条件下带来的</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BLER</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性能损失大于低信噪比条件</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60000"/>
              </a:lnSpc>
              <a:buFont typeface="Wingdings" panose="05000000000000000000" pitchFamily="2" charset="2"/>
              <a:buChar char="ü"/>
            </a:pPr>
            <a:r>
              <a:rPr lang="en-US" altLang="zh-CN" dirty="0">
                <a:latin typeface="Times New Roman" panose="02020603050405020304" pitchFamily="18" charset="0"/>
                <a:ea typeface="宋体" panose="02010600030101010101" pitchFamily="2" charset="-122"/>
                <a:cs typeface="Times New Roman" panose="02020603050405020304" pitchFamily="18" charset="0"/>
              </a:rPr>
              <a:t>32bit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计算精度下最终约会遗留</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1e-5</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BLER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60000"/>
              </a:lnSpc>
              <a:buFont typeface="Wingdings" panose="05000000000000000000" pitchFamily="2" charset="2"/>
              <a:buChar char="ü"/>
            </a:pPr>
            <a:r>
              <a:rPr lang="en-US" altLang="zh-CN" dirty="0">
                <a:latin typeface="Times New Roman" panose="02020603050405020304" pitchFamily="18" charset="0"/>
                <a:ea typeface="宋体" panose="02010600030101010101" pitchFamily="2" charset="-122"/>
                <a:cs typeface="Times New Roman" panose="02020603050405020304" pitchFamily="18" charset="0"/>
              </a:rPr>
              <a:t>16bit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计算精度在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1/2/4</a:t>
            </a:r>
            <a:r>
              <a:rPr lang="zh-CN" altLang="en-US" dirty="0">
                <a:latin typeface="Times New Roman" panose="02020603050405020304" pitchFamily="18" charset="0"/>
                <a:ea typeface="宋体" panose="02010600030101010101" pitchFamily="2" charset="-122"/>
                <a:cs typeface="Times New Roman" panose="02020603050405020304" pitchFamily="18" charset="0"/>
              </a:rPr>
              <a:t>流下最终约会遗留</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1e-4</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BLER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，而在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8</a:t>
            </a:r>
            <a:r>
              <a:rPr lang="zh-CN" altLang="en-US" dirty="0">
                <a:latin typeface="Times New Roman" panose="02020603050405020304" pitchFamily="18" charset="0"/>
                <a:ea typeface="宋体" panose="02010600030101010101" pitchFamily="2" charset="-122"/>
                <a:cs typeface="Times New Roman" panose="02020603050405020304" pitchFamily="18" charset="0"/>
              </a:rPr>
              <a:t>流下最终约会遗留</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1e-2</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BLER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ü"/>
            </a:pPr>
            <a:endParaRPr lang="zh-CN" altLang="en-US" dirty="0">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SVD</a:t>
            </a:r>
            <a:r>
              <a:rPr lang="en-US" altLang="zh-CN" sz="2000" b="1" dirty="0">
                <a:solidFill>
                  <a:srgbClr val="3D5864"/>
                </a:solidFill>
                <a:latin typeface="微软雅黑" panose="020B0503020204020204" charset="-122"/>
                <a:ea typeface="微软雅黑" panose="020B0503020204020204" charset="-122"/>
              </a:rPr>
              <a:t>/ZF</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预编码</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BLER</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仿真结果</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43F49877-16F9-4734-9C73-D86257DD9F27}"/>
              </a:ext>
            </a:extLst>
          </p:cNvPr>
          <p:cNvSpPr txBox="1"/>
          <p:nvPr/>
        </p:nvSpPr>
        <p:spPr>
          <a:xfrm>
            <a:off x="7531331" y="1284317"/>
            <a:ext cx="3994265" cy="4817226"/>
          </a:xfrm>
          <a:prstGeom prst="rect">
            <a:avLst/>
          </a:prstGeom>
          <a:noFill/>
        </p:spPr>
        <p:txBody>
          <a:bodyPr wrap="square" rtlCol="0">
            <a:noAutofit/>
          </a:bodyPr>
          <a:lstStyle/>
          <a:p>
            <a:pPr marL="285750" indent="-285750" algn="just">
              <a:lnSpc>
                <a:spcPct val="15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不同计算精度对</a:t>
            </a:r>
            <a:r>
              <a:rPr lang="en-US" altLang="zh-CN" dirty="0">
                <a:latin typeface="Times New Roman" panose="02020603050405020304" pitchFamily="18" charset="0"/>
                <a:ea typeface="宋体" panose="02010600030101010101" pitchFamily="2" charset="-122"/>
                <a:cs typeface="Times New Roman" panose="02020603050405020304" pitchFamily="18" charset="0"/>
              </a:rPr>
              <a:t>ZF</a:t>
            </a:r>
            <a:r>
              <a:rPr lang="zh-CN" altLang="en-US" dirty="0">
                <a:latin typeface="Times New Roman" panose="02020603050405020304" pitchFamily="18" charset="0"/>
                <a:ea typeface="宋体" panose="02010600030101010101" pitchFamily="2" charset="-122"/>
                <a:cs typeface="Times New Roman" panose="02020603050405020304" pitchFamily="18" charset="0"/>
              </a:rPr>
              <a:t>预编码的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BLER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性能几乎没有影响。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ü"/>
            </a:pP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不同计算精度对</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SVD</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预编码的</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BLER</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性能影响明显强于</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ZF</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预编码</a:t>
            </a:r>
            <a:r>
              <a:rPr lang="zh-CN" altLang="en-US" dirty="0">
                <a:latin typeface="Times New Roman" panose="02020603050405020304" pitchFamily="18" charset="0"/>
                <a:ea typeface="宋体" panose="02010600030101010101" pitchFamily="2" charset="-122"/>
                <a:cs typeface="Times New Roman" panose="02020603050405020304" pitchFamily="18" charset="0"/>
              </a:rPr>
              <a:t>，尤其是在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16bit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计算精度下，</a:t>
            </a:r>
            <a:r>
              <a:rPr lang="en-US" altLang="zh-CN" dirty="0">
                <a:latin typeface="Times New Roman" panose="02020603050405020304" pitchFamily="18" charset="0"/>
                <a:ea typeface="宋体" panose="02010600030101010101" pitchFamily="2" charset="-122"/>
                <a:cs typeface="Times New Roman" panose="02020603050405020304" pitchFamily="18" charset="0"/>
              </a:rPr>
              <a:t>SVD</a:t>
            </a:r>
            <a:r>
              <a:rPr lang="zh-CN" altLang="en-US" dirty="0">
                <a:latin typeface="Times New Roman" panose="02020603050405020304" pitchFamily="18" charset="0"/>
                <a:ea typeface="宋体" panose="02010600030101010101" pitchFamily="2" charset="-122"/>
                <a:cs typeface="Times New Roman" panose="02020603050405020304" pitchFamily="18" charset="0"/>
              </a:rPr>
              <a:t>预编码</a:t>
            </a:r>
            <a:r>
              <a:rPr lang="en-US" altLang="zh-CN" dirty="0">
                <a:latin typeface="Times New Roman" panose="02020603050405020304" pitchFamily="18" charset="0"/>
                <a:ea typeface="宋体" panose="02010600030101010101" pitchFamily="2" charset="-122"/>
                <a:cs typeface="Times New Roman" panose="02020603050405020304" pitchFamily="18" charset="0"/>
              </a:rPr>
              <a:t>BLER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性能严重下降。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ü"/>
            </a:pPr>
            <a:r>
              <a:rPr lang="en-US" altLang="zh-CN" dirty="0">
                <a:latin typeface="Times New Roman" panose="02020603050405020304" pitchFamily="18" charset="0"/>
                <a:ea typeface="宋体" panose="02010600030101010101" pitchFamily="2" charset="-122"/>
                <a:cs typeface="Times New Roman" panose="02020603050405020304" pitchFamily="18" charset="0"/>
              </a:rPr>
              <a:t>SVD</a:t>
            </a:r>
            <a:r>
              <a:rPr lang="zh-CN" altLang="en-US" dirty="0">
                <a:latin typeface="Times New Roman" panose="02020603050405020304" pitchFamily="18" charset="0"/>
                <a:ea typeface="宋体" panose="02010600030101010101" pitchFamily="2" charset="-122"/>
                <a:cs typeface="Times New Roman" panose="02020603050405020304" pitchFamily="18" charset="0"/>
              </a:rPr>
              <a:t>预编码</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存在大量迭代</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，迭代会导致误差传播，进而不同计算精度会明显影响其</a:t>
            </a:r>
            <a:r>
              <a:rPr lang="en-US" altLang="zh-CN" dirty="0">
                <a:latin typeface="Times New Roman" panose="02020603050405020304" pitchFamily="18" charset="0"/>
                <a:ea typeface="宋体" panose="02010600030101010101" pitchFamily="2" charset="-122"/>
                <a:cs typeface="Times New Roman" panose="02020603050405020304" pitchFamily="18" charset="0"/>
              </a:rPr>
              <a:t>BLER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ü"/>
            </a:pPr>
            <a:r>
              <a:rPr lang="en-US" altLang="zh-CN" dirty="0">
                <a:latin typeface="Times New Roman" panose="02020603050405020304" pitchFamily="18" charset="0"/>
                <a:ea typeface="宋体" panose="02010600030101010101" pitchFamily="2" charset="-122"/>
                <a:cs typeface="Times New Roman" panose="02020603050405020304" pitchFamily="18" charset="0"/>
              </a:rPr>
              <a:t>ZF</a:t>
            </a:r>
            <a:r>
              <a:rPr lang="zh-CN" altLang="en-US" dirty="0">
                <a:latin typeface="Times New Roman" panose="02020603050405020304" pitchFamily="18" charset="0"/>
                <a:ea typeface="宋体" panose="02010600030101010101" pitchFamily="2" charset="-122"/>
                <a:cs typeface="Times New Roman" panose="02020603050405020304" pitchFamily="18" charset="0"/>
              </a:rPr>
              <a:t>预编码</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存在闭式解</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，只需要计算一次，无需迭代，因而不同计算精度对其</a:t>
            </a:r>
            <a:r>
              <a:rPr lang="en-US" altLang="zh-CN" dirty="0">
                <a:latin typeface="Times New Roman" panose="02020603050405020304" pitchFamily="18" charset="0"/>
                <a:ea typeface="宋体" panose="02010600030101010101" pitchFamily="2" charset="-122"/>
                <a:cs typeface="Times New Roman" panose="02020603050405020304" pitchFamily="18" charset="0"/>
              </a:rPr>
              <a:t>BLER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性能的影响可以忽略。</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5F0DC867-D864-4EAB-9EE9-FF71378297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404" y="1192412"/>
            <a:ext cx="6949468" cy="5320146"/>
          </a:xfrm>
          <a:prstGeom prst="rect">
            <a:avLst/>
          </a:prstGeom>
        </p:spPr>
      </p:pic>
    </p:spTree>
    <p:extLst>
      <p:ext uri="{BB962C8B-B14F-4D97-AF65-F5344CB8AC3E}">
        <p14:creationId xmlns:p14="http://schemas.microsoft.com/office/powerpoint/2010/main" val="23319628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不同流数下</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SVD</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预编码</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BLER</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仿真结果</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6" name="文本框 5">
            <a:extLst>
              <a:ext uri="{FF2B5EF4-FFF2-40B4-BE49-F238E27FC236}">
                <a16:creationId xmlns:a16="http://schemas.microsoft.com/office/drawing/2014/main" id="{B65ADB12-B8FA-497A-9F9F-E56B1AB5BF67}"/>
              </a:ext>
            </a:extLst>
          </p:cNvPr>
          <p:cNvSpPr txBox="1"/>
          <p:nvPr/>
        </p:nvSpPr>
        <p:spPr>
          <a:xfrm>
            <a:off x="7825740" y="1321724"/>
            <a:ext cx="3994265" cy="4817226"/>
          </a:xfrm>
          <a:prstGeom prst="rect">
            <a:avLst/>
          </a:prstGeom>
          <a:noFill/>
        </p:spPr>
        <p:txBody>
          <a:bodyPr wrap="square" rtlCol="0">
            <a:noAutofit/>
          </a:bodyPr>
          <a:lstStyle/>
          <a:p>
            <a:pPr marL="285750" indent="-285750" algn="just">
              <a:lnSpc>
                <a:spcPct val="20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相比于高流数，低流数下</a:t>
            </a:r>
            <a:r>
              <a:rPr lang="en-US" altLang="zh-CN" dirty="0">
                <a:latin typeface="Times New Roman" panose="02020603050405020304" pitchFamily="18" charset="0"/>
                <a:ea typeface="宋体" panose="02010600030101010101" pitchFamily="2" charset="-122"/>
                <a:cs typeface="Times New Roman" panose="02020603050405020304" pitchFamily="18" charset="0"/>
              </a:rPr>
              <a:t>64bit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16bit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计算精度的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BLER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性能均要更好；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200000"/>
              </a:lnSpc>
              <a:buFont typeface="Wingdings" panose="05000000000000000000" pitchFamily="2" charset="2"/>
              <a:buChar char="ü"/>
            </a:pP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低流数下，计算精度下降导致的性能损失程度要好于高流数</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20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低流数下，</a:t>
            </a:r>
            <a:r>
              <a:rPr lang="en-US" altLang="zh-CN" dirty="0">
                <a:latin typeface="Times New Roman" panose="02020603050405020304" pitchFamily="18" charset="0"/>
                <a:ea typeface="宋体" panose="02010600030101010101" pitchFamily="2" charset="-122"/>
                <a:cs typeface="Times New Roman" panose="02020603050405020304" pitchFamily="18" charset="0"/>
              </a:rPr>
              <a:t>SVD</a:t>
            </a:r>
            <a:r>
              <a:rPr lang="zh-CN" altLang="en-US" dirty="0">
                <a:latin typeface="Times New Roman" panose="02020603050405020304" pitchFamily="18" charset="0"/>
                <a:ea typeface="宋体" panose="02010600030101010101" pitchFamily="2" charset="-122"/>
                <a:cs typeface="Times New Roman" panose="02020603050405020304" pitchFamily="18" charset="0"/>
              </a:rPr>
              <a:t>预编码可以选择较好的信道传输，因而</a:t>
            </a:r>
            <a:r>
              <a:rPr lang="en-US" altLang="zh-CN" dirty="0">
                <a:latin typeface="Times New Roman" panose="02020603050405020304" pitchFamily="18" charset="0"/>
                <a:ea typeface="宋体" panose="02010600030101010101" pitchFamily="2" charset="-122"/>
                <a:cs typeface="Times New Roman" panose="02020603050405020304" pitchFamily="18" charset="0"/>
              </a:rPr>
              <a:t>BLER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性能更好。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ü"/>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9085EEC0-0417-40A7-960B-37DD554A66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825" y="912596"/>
            <a:ext cx="7221015" cy="5528028"/>
          </a:xfrm>
          <a:prstGeom prst="rect">
            <a:avLst/>
          </a:prstGeom>
        </p:spPr>
      </p:pic>
    </p:spTree>
    <p:extLst>
      <p:ext uri="{BB962C8B-B14F-4D97-AF65-F5344CB8AC3E}">
        <p14:creationId xmlns:p14="http://schemas.microsoft.com/office/powerpoint/2010/main" val="350832263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1034" y="599179"/>
            <a:ext cx="10661650" cy="54698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01034" y="599179"/>
            <a:ext cx="3169920" cy="5469255"/>
          </a:xfrm>
          <a:prstGeom prst="rect">
            <a:avLst/>
          </a:prstGeom>
          <a:solidFill>
            <a:srgbClr val="3D5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9924714" y="4531099"/>
            <a:ext cx="1537970" cy="1537970"/>
            <a:chOff x="15573" y="6825"/>
            <a:chExt cx="2422" cy="2422"/>
          </a:xfrm>
        </p:grpSpPr>
        <p:sp>
          <p:nvSpPr>
            <p:cNvPr id="6" name="直角三角形 5"/>
            <p:cNvSpPr/>
            <p:nvPr/>
          </p:nvSpPr>
          <p:spPr>
            <a:xfrm flipH="1">
              <a:off x="15573" y="6825"/>
              <a:ext cx="2422" cy="2422"/>
            </a:xfrm>
            <a:prstGeom prst="rtTriangle">
              <a:avLst/>
            </a:prstGeom>
            <a:solidFill>
              <a:srgbClr val="3D586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flipH="1">
              <a:off x="16017" y="7268"/>
              <a:ext cx="1978" cy="197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H="1">
              <a:off x="16439" y="7690"/>
              <a:ext cx="1556" cy="1556"/>
            </a:xfrm>
            <a:prstGeom prst="rtTriangle">
              <a:avLst/>
            </a:prstGeom>
            <a:solidFill>
              <a:srgbClr val="3D58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2074209" y="2808344"/>
            <a:ext cx="1887855" cy="1630045"/>
          </a:xfrm>
          <a:prstGeom prst="rect">
            <a:avLst/>
          </a:prstGeom>
          <a:noFill/>
        </p:spPr>
        <p:txBody>
          <a:bodyPr wrap="square" rtlCol="0">
            <a:spAutoFit/>
          </a:bodyPr>
          <a:lstStyle/>
          <a:p>
            <a:pPr algn="r"/>
            <a:r>
              <a:rPr lang="en-US" altLang="zh-CN" sz="10000" b="1" dirty="0">
                <a:solidFill>
                  <a:schemeClr val="bg1"/>
                </a:solidFill>
                <a:latin typeface="Arial" panose="020B0604020202020204" pitchFamily="34" charset="0"/>
                <a:cs typeface="Arial" panose="020B0604020202020204" pitchFamily="34" charset="0"/>
              </a:rPr>
              <a:t>05</a:t>
            </a:r>
          </a:p>
        </p:txBody>
      </p:sp>
      <p:sp>
        <p:nvSpPr>
          <p:cNvPr id="16" name="文本框 15"/>
          <p:cNvSpPr txBox="1"/>
          <p:nvPr/>
        </p:nvSpPr>
        <p:spPr>
          <a:xfrm>
            <a:off x="2087544" y="2502214"/>
            <a:ext cx="1887855" cy="400110"/>
          </a:xfrm>
          <a:prstGeom prst="rect">
            <a:avLst/>
          </a:prstGeom>
          <a:noFill/>
        </p:spPr>
        <p:txBody>
          <a:bodyPr wrap="square" rtlCol="0">
            <a:spAutoFit/>
          </a:bodyPr>
          <a:lstStyle/>
          <a:p>
            <a:pPr algn="r" fontAlgn="auto">
              <a:lnSpc>
                <a:spcPct val="100000"/>
              </a:lnSpc>
            </a:pPr>
            <a:r>
              <a:rPr lang="en-US" altLang="zh-CN" sz="2000" b="1" dirty="0">
                <a:solidFill>
                  <a:schemeClr val="bg1"/>
                </a:solidFill>
                <a:latin typeface="微软雅黑" panose="020B0503020204020204" charset="-122"/>
                <a:ea typeface="微软雅黑" panose="020B0503020204020204" charset="-122"/>
                <a:sym typeface="+mn-ea"/>
              </a:rPr>
              <a:t>PART FIVE</a:t>
            </a:r>
          </a:p>
        </p:txBody>
      </p:sp>
      <p:sp>
        <p:nvSpPr>
          <p:cNvPr id="17" name="矩形 16"/>
          <p:cNvSpPr/>
          <p:nvPr/>
        </p:nvSpPr>
        <p:spPr>
          <a:xfrm>
            <a:off x="4176834" y="3243967"/>
            <a:ext cx="7285850" cy="646331"/>
          </a:xfrm>
          <a:prstGeom prst="rect">
            <a:avLst/>
          </a:prstGeom>
        </p:spPr>
        <p:txBody>
          <a:bodyPr wrap="square">
            <a:spAutoFit/>
          </a:bodyPr>
          <a:lstStyle/>
          <a:p>
            <a:pPr algn="l" fontAlgn="auto">
              <a:lnSpc>
                <a:spcPct val="90000"/>
              </a:lnSpc>
              <a:spcBef>
                <a:spcPts val="1000"/>
              </a:spcBef>
              <a:spcAft>
                <a:spcPts val="0"/>
              </a:spcAft>
              <a:buClrTx/>
              <a:buSzTx/>
              <a:buNone/>
              <a:defRPr/>
            </a:pPr>
            <a:r>
              <a:rPr lang="zh-CN" altLang="en-US" sz="4000" b="1" dirty="0">
                <a:solidFill>
                  <a:schemeClr val="tx1">
                    <a:lumMod val="75000"/>
                    <a:lumOff val="25000"/>
                  </a:schemeClr>
                </a:solidFill>
                <a:latin typeface="微软雅黑" panose="020B0503020204020204" charset="-122"/>
                <a:ea typeface="微软雅黑" panose="020B0503020204020204" charset="-122"/>
                <a:sym typeface="+mn-ea"/>
              </a:rPr>
              <a:t>后续计划</a:t>
            </a:r>
          </a:p>
        </p:txBody>
      </p:sp>
      <p:sp>
        <p:nvSpPr>
          <p:cNvPr id="21" name="椭圆 20"/>
          <p:cNvSpPr/>
          <p:nvPr/>
        </p:nvSpPr>
        <p:spPr>
          <a:xfrm>
            <a:off x="11020724" y="784499"/>
            <a:ext cx="207010" cy="207010"/>
          </a:xfrm>
          <a:prstGeom prst="ellipse">
            <a:avLst/>
          </a:prstGeom>
          <a:solidFill>
            <a:srgbClr val="3D5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5731049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超低精度存储及计算探索</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2" name="文本框 1">
            <a:extLst>
              <a:ext uri="{FF2B5EF4-FFF2-40B4-BE49-F238E27FC236}">
                <a16:creationId xmlns:a16="http://schemas.microsoft.com/office/drawing/2014/main" id="{E754A89E-CB97-F279-B8F4-760F53CF0888}"/>
              </a:ext>
            </a:extLst>
          </p:cNvPr>
          <p:cNvSpPr txBox="1"/>
          <p:nvPr/>
        </p:nvSpPr>
        <p:spPr>
          <a:xfrm>
            <a:off x="1226820" y="998857"/>
            <a:ext cx="8778240" cy="5176417"/>
          </a:xfrm>
          <a:prstGeom prst="rect">
            <a:avLst/>
          </a:prstGeom>
          <a:noFill/>
        </p:spPr>
        <p:txBody>
          <a:bodyPr wrap="square" rtlCol="0">
            <a:spAutoFit/>
          </a:bodyPr>
          <a:lstStyle/>
          <a:p>
            <a:pPr>
              <a:lnSpc>
                <a:spcPct val="150000"/>
              </a:lnSpc>
            </a:pPr>
            <a:r>
              <a:rPr kumimoji="1" lang="zh-CN" altLang="en-US" sz="2800" b="1" dirty="0">
                <a:solidFill>
                  <a:schemeClr val="accent5">
                    <a:lumMod val="75000"/>
                  </a:schemeClr>
                </a:solidFill>
              </a:rPr>
              <a:t>探索</a:t>
            </a:r>
            <a:r>
              <a:rPr kumimoji="1" lang="en-US" altLang="zh-CN" sz="2800" b="1" dirty="0">
                <a:solidFill>
                  <a:schemeClr val="accent5">
                    <a:lumMod val="75000"/>
                  </a:schemeClr>
                </a:solidFill>
                <a:latin typeface="Times New Roman" panose="02020603050405020304" pitchFamily="18" charset="0"/>
                <a:cs typeface="Times New Roman" panose="02020603050405020304" pitchFamily="18" charset="0"/>
              </a:rPr>
              <a:t>6-8bit</a:t>
            </a:r>
            <a:r>
              <a:rPr kumimoji="1" lang="zh-CN" altLang="en-US" sz="2800" b="1" dirty="0">
                <a:solidFill>
                  <a:schemeClr val="accent5">
                    <a:lumMod val="75000"/>
                  </a:schemeClr>
                </a:solidFill>
              </a:rPr>
              <a:t>超级精度存储设计</a:t>
            </a:r>
            <a:endParaRPr kumimoji="1" lang="en-US" altLang="zh-CN" sz="2800" b="1" dirty="0">
              <a:solidFill>
                <a:schemeClr val="accent5">
                  <a:lumMod val="75000"/>
                </a:schemeClr>
              </a:solidFill>
            </a:endParaRPr>
          </a:p>
          <a:p>
            <a:pPr lvl="1">
              <a:lnSpc>
                <a:spcPct val="150000"/>
              </a:lnSpc>
            </a:pPr>
            <a:r>
              <a:rPr kumimoji="1" lang="zh-CN" altLang="en-US" sz="2000" dirty="0">
                <a:latin typeface="SimHei" panose="02010609060101010101" pitchFamily="49" charset="-122"/>
                <a:ea typeface="SimHei" panose="02010609060101010101" pitchFamily="49" charset="-122"/>
              </a:rPr>
              <a:t>核心思想：将有限存储空间存储信息量更大的内容</a:t>
            </a:r>
            <a:endParaRPr kumimoji="1" lang="en-US" altLang="zh-CN" sz="2000" dirty="0">
              <a:latin typeface="SimHei" panose="02010609060101010101" pitchFamily="49" charset="-122"/>
              <a:ea typeface="SimHei" panose="02010609060101010101" pitchFamily="49" charset="-122"/>
            </a:endParaRPr>
          </a:p>
          <a:p>
            <a:pPr lvl="1">
              <a:lnSpc>
                <a:spcPct val="150000"/>
              </a:lnSpc>
            </a:pPr>
            <a:r>
              <a:rPr kumimoji="1" lang="en-US" altLang="zh-CN" sz="2000" dirty="0">
                <a:latin typeface="SimHei" panose="02010609060101010101" pitchFamily="49" charset="-122"/>
                <a:ea typeface="SimHei" panose="02010609060101010101" pitchFamily="49" charset="-122"/>
              </a:rPr>
              <a:t>		</a:t>
            </a:r>
            <a:r>
              <a:rPr kumimoji="1" lang="zh-CN" altLang="en-US" sz="2000" dirty="0">
                <a:latin typeface="SimHei" panose="02010609060101010101" pitchFamily="49" charset="-122"/>
                <a:ea typeface="SimHei" panose="02010609060101010101" pitchFamily="49" charset="-122"/>
              </a:rPr>
              <a:t>（浮动位信息量</a:t>
            </a:r>
            <a:r>
              <a:rPr kumimoji="1" lang="en-US" altLang="zh-CN" sz="2000" dirty="0">
                <a:latin typeface="SimHei" panose="02010609060101010101" pitchFamily="49" charset="-122"/>
                <a:ea typeface="SimHei" panose="02010609060101010101" pitchFamily="49" charset="-122"/>
              </a:rPr>
              <a:t>&gt;&gt;</a:t>
            </a:r>
            <a:r>
              <a:rPr kumimoji="1" lang="zh-CN" altLang="en-US" sz="2000" dirty="0">
                <a:latin typeface="SimHei" panose="02010609060101010101" pitchFamily="49" charset="-122"/>
                <a:ea typeface="SimHei" panose="02010609060101010101" pitchFamily="49" charset="-122"/>
              </a:rPr>
              <a:t>指数位信息量）</a:t>
            </a:r>
            <a:endParaRPr kumimoji="1" lang="en-US" altLang="zh-CN" sz="2000" dirty="0">
              <a:latin typeface="SimHei" panose="02010609060101010101" pitchFamily="49" charset="-122"/>
              <a:ea typeface="SimHei" panose="02010609060101010101" pitchFamily="49" charset="-122"/>
            </a:endParaRPr>
          </a:p>
          <a:p>
            <a:pPr lvl="1">
              <a:lnSpc>
                <a:spcPct val="150000"/>
              </a:lnSpc>
            </a:pPr>
            <a:r>
              <a:rPr kumimoji="1" lang="zh-CN" altLang="en-US" sz="2000" dirty="0">
                <a:latin typeface="SimHei" panose="02010609060101010101" pitchFamily="49" charset="-122"/>
                <a:ea typeface="SimHei" panose="02010609060101010101" pitchFamily="49" charset="-122"/>
              </a:rPr>
              <a:t>基本思路：调整指数位存储方案，可能的方案包括</a:t>
            </a:r>
            <a:endParaRPr kumimoji="1" lang="en-US" altLang="zh-CN" sz="2000" dirty="0">
              <a:latin typeface="SimHei" panose="02010609060101010101" pitchFamily="49" charset="-122"/>
              <a:ea typeface="SimHei" panose="02010609060101010101" pitchFamily="49" charset="-122"/>
            </a:endParaRPr>
          </a:p>
          <a:p>
            <a:pPr marL="2171700" lvl="4" indent="-342900">
              <a:lnSpc>
                <a:spcPct val="150000"/>
              </a:lnSpc>
              <a:buFont typeface="Wingdings" pitchFamily="2" charset="2"/>
              <a:buChar char="Ø"/>
            </a:pPr>
            <a:r>
              <a:rPr kumimoji="1" lang="zh-CN" altLang="en-US" sz="2000" dirty="0">
                <a:latin typeface="SimHei" panose="02010609060101010101" pitchFamily="49" charset="-122"/>
                <a:ea typeface="SimHei" panose="02010609060101010101" pitchFamily="49" charset="-122"/>
              </a:rPr>
              <a:t>动态调整指数位位宽</a:t>
            </a:r>
            <a:endParaRPr kumimoji="1" lang="en-US" altLang="zh-CN" sz="2000" dirty="0">
              <a:latin typeface="SimHei" panose="02010609060101010101" pitchFamily="49" charset="-122"/>
              <a:ea typeface="SimHei" panose="02010609060101010101" pitchFamily="49" charset="-122"/>
            </a:endParaRPr>
          </a:p>
          <a:p>
            <a:pPr marL="2171700" lvl="4" indent="-342900">
              <a:lnSpc>
                <a:spcPct val="150000"/>
              </a:lnSpc>
              <a:buFont typeface="Wingdings" pitchFamily="2" charset="2"/>
              <a:buChar char="Ø"/>
            </a:pPr>
            <a:r>
              <a:rPr kumimoji="1" lang="zh-CN" altLang="en-US" sz="2000" dirty="0">
                <a:latin typeface="SimHei" panose="02010609060101010101" pitchFamily="49" charset="-122"/>
                <a:ea typeface="SimHei" panose="02010609060101010101" pitchFamily="49" charset="-122"/>
              </a:rPr>
              <a:t>动态指数偏移</a:t>
            </a:r>
            <a:endParaRPr kumimoji="1" lang="en-US" altLang="zh-CN" sz="2000" dirty="0">
              <a:latin typeface="SimHei" panose="02010609060101010101" pitchFamily="49" charset="-122"/>
              <a:ea typeface="SimHei" panose="02010609060101010101" pitchFamily="49" charset="-122"/>
            </a:endParaRPr>
          </a:p>
          <a:p>
            <a:pPr marL="2171700" lvl="4" indent="-342900">
              <a:lnSpc>
                <a:spcPct val="150000"/>
              </a:lnSpc>
              <a:buFont typeface="Wingdings" pitchFamily="2" charset="2"/>
              <a:buChar char="Ø"/>
            </a:pPr>
            <a:r>
              <a:rPr kumimoji="1" lang="zh-CN" altLang="en-US" sz="2000" dirty="0">
                <a:latin typeface="SimHei" panose="02010609060101010101" pitchFamily="49" charset="-122"/>
                <a:ea typeface="SimHei" panose="02010609060101010101" pitchFamily="49" charset="-122"/>
              </a:rPr>
              <a:t>采用序贯思想存储指数“差分”</a:t>
            </a:r>
            <a:endParaRPr kumimoji="1" lang="en-US" altLang="zh-CN" sz="2000" dirty="0"/>
          </a:p>
          <a:p>
            <a:pPr>
              <a:lnSpc>
                <a:spcPct val="150000"/>
              </a:lnSpc>
            </a:pPr>
            <a:r>
              <a:rPr kumimoji="1" lang="zh-CN" altLang="en-US" sz="2800" b="1" dirty="0">
                <a:solidFill>
                  <a:schemeClr val="accent5">
                    <a:lumMod val="75000"/>
                  </a:schemeClr>
                </a:solidFill>
              </a:rPr>
              <a:t>尝试现有存算方案下</a:t>
            </a:r>
            <a:r>
              <a:rPr kumimoji="1" lang="en-US" altLang="zh-CN" sz="2800" b="1" dirty="0">
                <a:solidFill>
                  <a:schemeClr val="accent5">
                    <a:lumMod val="75000"/>
                  </a:schemeClr>
                </a:solidFill>
              </a:rPr>
              <a:t>8bit</a:t>
            </a:r>
            <a:r>
              <a:rPr kumimoji="1" lang="zh-CN" altLang="en-US" sz="2800" b="1" dirty="0">
                <a:solidFill>
                  <a:schemeClr val="accent5">
                    <a:lumMod val="75000"/>
                  </a:schemeClr>
                </a:solidFill>
              </a:rPr>
              <a:t>基线仿真</a:t>
            </a:r>
            <a:endParaRPr kumimoji="1" lang="en-US" altLang="zh-CN" sz="2800" b="1" dirty="0">
              <a:solidFill>
                <a:schemeClr val="accent5">
                  <a:lumMod val="75000"/>
                </a:schemeClr>
              </a:solidFill>
            </a:endParaRPr>
          </a:p>
          <a:p>
            <a:pPr marL="800100" lvl="1" indent="-342900">
              <a:lnSpc>
                <a:spcPct val="150000"/>
              </a:lnSpc>
              <a:buFont typeface="Wingdings" pitchFamily="2" charset="2"/>
              <a:buChar char="l"/>
            </a:pPr>
            <a:r>
              <a:rPr kumimoji="1" lang="zh-CN" altLang="en-US" sz="2000" dirty="0">
                <a:latin typeface="SimHei" panose="02010609060101010101" pitchFamily="49" charset="-122"/>
                <a:ea typeface="SimHei" panose="02010609060101010101" pitchFamily="49" charset="-122"/>
              </a:rPr>
              <a:t>使用</a:t>
            </a:r>
            <a:r>
              <a:rPr kumimoji="1" lang="en-US" altLang="zh-CN" sz="2000" dirty="0">
                <a:latin typeface="Times New Roman" panose="02020603050405020304" pitchFamily="18" charset="0"/>
                <a:ea typeface="SimHei" panose="02010609060101010101" pitchFamily="49" charset="-122"/>
                <a:cs typeface="Times New Roman" panose="02020603050405020304" pitchFamily="18" charset="0"/>
              </a:rPr>
              <a:t>GPU</a:t>
            </a:r>
            <a:r>
              <a:rPr kumimoji="1" lang="zh-CN" altLang="en-US" sz="2000" dirty="0">
                <a:latin typeface="SimHei" panose="02010609060101010101" pitchFamily="49" charset="-122"/>
                <a:ea typeface="SimHei" panose="02010609060101010101" pitchFamily="49" charset="-122"/>
              </a:rPr>
              <a:t>中的</a:t>
            </a:r>
            <a:r>
              <a:rPr kumimoji="1" lang="en-US" altLang="zh-CN" sz="2000" dirty="0">
                <a:latin typeface="Times New Roman" panose="02020603050405020304" pitchFamily="18" charset="0"/>
                <a:ea typeface="SimHei" panose="02010609060101010101" pitchFamily="49" charset="-122"/>
                <a:cs typeface="Times New Roman" panose="02020603050405020304" pitchFamily="18" charset="0"/>
              </a:rPr>
              <a:t>fp8</a:t>
            </a:r>
            <a:r>
              <a:rPr kumimoji="1" lang="zh-CN" altLang="en-US" sz="2000" dirty="0">
                <a:latin typeface="SimHei" panose="02010609060101010101" pitchFamily="49" charset="-122"/>
                <a:ea typeface="SimHei" panose="02010609060101010101" pitchFamily="49" charset="-122"/>
              </a:rPr>
              <a:t>硬件实现</a:t>
            </a:r>
            <a:r>
              <a:rPr kumimoji="1" lang="en-US" altLang="zh-CN" sz="2000" dirty="0">
                <a:latin typeface="Times New Roman" panose="02020603050405020304" pitchFamily="18" charset="0"/>
                <a:ea typeface="SimHei" panose="02010609060101010101" pitchFamily="49" charset="-122"/>
                <a:cs typeface="Times New Roman" panose="02020603050405020304" pitchFamily="18" charset="0"/>
              </a:rPr>
              <a:t>8bit</a:t>
            </a:r>
            <a:r>
              <a:rPr kumimoji="1" lang="zh-CN" altLang="en-US" sz="2000" dirty="0">
                <a:latin typeface="SimHei" panose="02010609060101010101" pitchFamily="49" charset="-122"/>
                <a:ea typeface="SimHei" panose="02010609060101010101" pitchFamily="49" charset="-122"/>
              </a:rPr>
              <a:t>计算</a:t>
            </a:r>
            <a:endParaRPr kumimoji="1" lang="en-US" altLang="zh-CN" sz="2000" dirty="0">
              <a:latin typeface="SimHei" panose="02010609060101010101" pitchFamily="49" charset="-122"/>
              <a:ea typeface="SimHei" panose="02010609060101010101" pitchFamily="49" charset="-122"/>
            </a:endParaRPr>
          </a:p>
          <a:p>
            <a:pPr marL="800100" lvl="1" indent="-342900">
              <a:lnSpc>
                <a:spcPct val="150000"/>
              </a:lnSpc>
              <a:buFont typeface="Wingdings" pitchFamily="2" charset="2"/>
              <a:buChar char="l"/>
            </a:pPr>
            <a:r>
              <a:rPr kumimoji="1" lang="zh-CN" altLang="en-US" sz="2000" dirty="0">
                <a:latin typeface="SimHei" panose="02010609060101010101" pitchFamily="49" charset="-122"/>
                <a:ea typeface="SimHei" panose="02010609060101010101" pitchFamily="49" charset="-122"/>
              </a:rPr>
              <a:t>手动编写超低精度存算仿真平台</a:t>
            </a:r>
          </a:p>
        </p:txBody>
      </p:sp>
    </p:spTree>
    <p:extLst>
      <p:ext uri="{BB962C8B-B14F-4D97-AF65-F5344CB8AC3E}">
        <p14:creationId xmlns:p14="http://schemas.microsoft.com/office/powerpoint/2010/main" val="242075298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lang="zh-CN" altLang="en-US" sz="2000" b="1" dirty="0">
                <a:solidFill>
                  <a:srgbClr val="3D5864"/>
                </a:solidFill>
                <a:latin typeface="微软雅黑" panose="020B0503020204020204" charset="-122"/>
                <a:ea typeface="微软雅黑" panose="020B0503020204020204" charset="-122"/>
              </a:rPr>
              <a:t>低精度预编码算法层研究</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2" name="文本框 1">
            <a:extLst>
              <a:ext uri="{FF2B5EF4-FFF2-40B4-BE49-F238E27FC236}">
                <a16:creationId xmlns:a16="http://schemas.microsoft.com/office/drawing/2014/main" id="{E754A89E-CB97-F279-B8F4-760F53CF0888}"/>
              </a:ext>
            </a:extLst>
          </p:cNvPr>
          <p:cNvSpPr txBox="1"/>
          <p:nvPr/>
        </p:nvSpPr>
        <p:spPr>
          <a:xfrm>
            <a:off x="1270000" y="957064"/>
            <a:ext cx="10922000" cy="6093976"/>
          </a:xfrm>
          <a:prstGeom prst="rect">
            <a:avLst/>
          </a:prstGeom>
          <a:noFill/>
        </p:spPr>
        <p:txBody>
          <a:bodyPr wrap="square" rtlCol="0">
            <a:spAutoFit/>
          </a:bodyPr>
          <a:lstStyle/>
          <a:p>
            <a:pPr>
              <a:lnSpc>
                <a:spcPct val="150000"/>
              </a:lnSpc>
            </a:pPr>
            <a:r>
              <a:rPr kumimoji="1" lang="zh-CN" altLang="en-US" sz="2800" b="1" dirty="0">
                <a:solidFill>
                  <a:schemeClr val="accent5">
                    <a:lumMod val="75000"/>
                  </a:schemeClr>
                </a:solidFill>
              </a:rPr>
              <a:t>矩阵</a:t>
            </a:r>
            <a:r>
              <a:rPr kumimoji="1" lang="en-US" altLang="zh-CN" sz="2800" b="1" dirty="0">
                <a:solidFill>
                  <a:schemeClr val="accent5">
                    <a:lumMod val="75000"/>
                  </a:schemeClr>
                </a:solidFill>
              </a:rPr>
              <a:t>SVD</a:t>
            </a:r>
            <a:r>
              <a:rPr kumimoji="1" lang="zh-CN" altLang="en-US" sz="2800" b="1" dirty="0">
                <a:solidFill>
                  <a:schemeClr val="accent5">
                    <a:lumMod val="75000"/>
                  </a:schemeClr>
                </a:solidFill>
              </a:rPr>
              <a:t>算子深化研究</a:t>
            </a:r>
            <a:endParaRPr kumimoji="1" lang="en-US" altLang="zh-CN" sz="2800" b="1" dirty="0">
              <a:solidFill>
                <a:schemeClr val="accent5">
                  <a:lumMod val="75000"/>
                </a:schemeClr>
              </a:solidFill>
            </a:endParaRPr>
          </a:p>
          <a:p>
            <a:pPr lvl="1">
              <a:lnSpc>
                <a:spcPct val="150000"/>
              </a:lnSpc>
            </a:pPr>
            <a:r>
              <a:rPr kumimoji="1" lang="zh-CN" altLang="en-US" sz="2000" dirty="0">
                <a:latin typeface="SimHei" panose="02010609060101010101" pitchFamily="49" charset="-122"/>
                <a:ea typeface="SimHei" panose="02010609060101010101" pitchFamily="49" charset="-122"/>
              </a:rPr>
              <a:t>核心思想：低流数下仅需要奇异值最大的特征向量</a:t>
            </a:r>
            <a:endParaRPr kumimoji="1" lang="en-US" altLang="zh-CN" sz="2000" dirty="0">
              <a:latin typeface="SimHei" panose="02010609060101010101" pitchFamily="49" charset="-122"/>
              <a:ea typeface="SimHei" panose="02010609060101010101" pitchFamily="49" charset="-122"/>
            </a:endParaRPr>
          </a:p>
          <a:p>
            <a:pPr lvl="1">
              <a:lnSpc>
                <a:spcPct val="150000"/>
              </a:lnSpc>
            </a:pPr>
            <a:r>
              <a:rPr kumimoji="1" lang="zh-CN" altLang="en-US" sz="2000" dirty="0">
                <a:latin typeface="SimHei" panose="02010609060101010101" pitchFamily="49" charset="-122"/>
                <a:ea typeface="SimHei" panose="02010609060101010101" pitchFamily="49" charset="-122"/>
              </a:rPr>
              <a:t>基本思路：仅计算需要的特征向量，故可使用后</a:t>
            </a:r>
            <a:r>
              <a:rPr kumimoji="1" lang="en-US" altLang="zh-CN" sz="2000" dirty="0" err="1">
                <a:latin typeface="SimHei" panose="02010609060101010101" pitchFamily="49" charset="-122"/>
                <a:ea typeface="SimHei" panose="02010609060101010101" pitchFamily="49" charset="-122"/>
              </a:rPr>
              <a:t>rSVD</a:t>
            </a:r>
            <a:r>
              <a:rPr kumimoji="1" lang="zh-CN" altLang="en-US" sz="2000" dirty="0">
                <a:latin typeface="SimHei" panose="02010609060101010101" pitchFamily="49" charset="-122"/>
                <a:ea typeface="SimHei" panose="02010609060101010101" pitchFamily="49" charset="-122"/>
              </a:rPr>
              <a:t>思想，可能的方案包括</a:t>
            </a:r>
            <a:endParaRPr kumimoji="1" lang="en-US" altLang="zh-CN" sz="2000" dirty="0">
              <a:latin typeface="SimHei" panose="02010609060101010101" pitchFamily="49" charset="-122"/>
              <a:ea typeface="SimHei" panose="02010609060101010101" pitchFamily="49" charset="-122"/>
            </a:endParaRPr>
          </a:p>
          <a:p>
            <a:pPr marL="2171700" lvl="4" indent="-342900">
              <a:lnSpc>
                <a:spcPct val="150000"/>
              </a:lnSpc>
              <a:buFont typeface="Wingdings" pitchFamily="2" charset="2"/>
              <a:buChar char="Ø"/>
            </a:pPr>
            <a:r>
              <a:rPr kumimoji="1" lang="zh-CN" altLang="en-US" sz="2000" dirty="0">
                <a:latin typeface="SimHei" panose="02010609060101010101" pitchFamily="49" charset="-122"/>
                <a:ea typeface="SimHei" panose="02010609060101010101" pitchFamily="49" charset="-122"/>
              </a:rPr>
              <a:t>对齐</a:t>
            </a:r>
            <a:r>
              <a:rPr kumimoji="1" lang="en-US" altLang="zh-CN" sz="2000" dirty="0" err="1">
                <a:latin typeface="SimHei" panose="02010609060101010101" pitchFamily="49" charset="-122"/>
                <a:ea typeface="SimHei" panose="02010609060101010101" pitchFamily="49" charset="-122"/>
              </a:rPr>
              <a:t>rSVD</a:t>
            </a:r>
            <a:r>
              <a:rPr kumimoji="1" lang="zh-CN" altLang="en-US" sz="2000" dirty="0">
                <a:latin typeface="SimHei" panose="02010609060101010101" pitchFamily="49" charset="-122"/>
                <a:ea typeface="SimHei" panose="02010609060101010101" pitchFamily="49" charset="-122"/>
              </a:rPr>
              <a:t>阶数与所需流数</a:t>
            </a:r>
            <a:endParaRPr kumimoji="1" lang="en-US" altLang="zh-CN" sz="2000" dirty="0">
              <a:latin typeface="SimHei" panose="02010609060101010101" pitchFamily="49" charset="-122"/>
              <a:ea typeface="SimHei" panose="02010609060101010101" pitchFamily="49" charset="-122"/>
            </a:endParaRPr>
          </a:p>
          <a:p>
            <a:pPr marL="2171700" lvl="4" indent="-342900">
              <a:lnSpc>
                <a:spcPct val="150000"/>
              </a:lnSpc>
              <a:buFont typeface="Wingdings" pitchFamily="2" charset="2"/>
              <a:buChar char="Ø"/>
            </a:pPr>
            <a:r>
              <a:rPr kumimoji="1" lang="zh-CN" altLang="en-US" sz="2000" dirty="0">
                <a:latin typeface="SimHei" panose="02010609060101010101" pitchFamily="49" charset="-122"/>
                <a:ea typeface="SimHei" panose="02010609060101010101" pitchFamily="49" charset="-122"/>
              </a:rPr>
              <a:t>结合被求矩阵特点优化</a:t>
            </a:r>
            <a:r>
              <a:rPr kumimoji="1" lang="en-US" altLang="zh-CN" sz="2000" dirty="0" err="1">
                <a:latin typeface="SimHei" panose="02010609060101010101" pitchFamily="49" charset="-122"/>
                <a:ea typeface="SimHei" panose="02010609060101010101" pitchFamily="49" charset="-122"/>
              </a:rPr>
              <a:t>rSVD</a:t>
            </a:r>
            <a:r>
              <a:rPr kumimoji="1" lang="zh-CN" altLang="en-US" sz="2000" dirty="0">
                <a:latin typeface="SimHei" panose="02010609060101010101" pitchFamily="49" charset="-122"/>
                <a:ea typeface="SimHei" panose="02010609060101010101" pitchFamily="49" charset="-122"/>
              </a:rPr>
              <a:t>随机矩阵构成</a:t>
            </a:r>
            <a:endParaRPr kumimoji="1" lang="en-US" altLang="zh-CN" sz="2000" dirty="0">
              <a:latin typeface="SimHei" panose="02010609060101010101" pitchFamily="49" charset="-122"/>
              <a:ea typeface="SimHei" panose="02010609060101010101" pitchFamily="49" charset="-122"/>
            </a:endParaRPr>
          </a:p>
          <a:p>
            <a:pPr marL="2171700" lvl="4" indent="-342900">
              <a:lnSpc>
                <a:spcPct val="150000"/>
              </a:lnSpc>
              <a:buFont typeface="Wingdings" pitchFamily="2" charset="2"/>
              <a:buChar char="Ø"/>
            </a:pPr>
            <a:r>
              <a:rPr kumimoji="1" lang="zh-CN" altLang="en-US" sz="2000" dirty="0">
                <a:latin typeface="SimHei" panose="02010609060101010101" pitchFamily="49" charset="-122"/>
                <a:ea typeface="SimHei" panose="02010609060101010101" pitchFamily="49" charset="-122"/>
              </a:rPr>
              <a:t>调整</a:t>
            </a:r>
            <a:r>
              <a:rPr kumimoji="1" lang="en-US" altLang="zh-CN" sz="2000" dirty="0" err="1">
                <a:latin typeface="SimHei" panose="02010609060101010101" pitchFamily="49" charset="-122"/>
                <a:ea typeface="SimHei" panose="02010609060101010101" pitchFamily="49" charset="-122"/>
              </a:rPr>
              <a:t>rSVD</a:t>
            </a:r>
            <a:r>
              <a:rPr kumimoji="1" lang="zh-CN" altLang="en-US" sz="2000" dirty="0">
                <a:latin typeface="SimHei" panose="02010609060101010101" pitchFamily="49" charset="-122"/>
                <a:ea typeface="SimHei" panose="02010609060101010101" pitchFamily="49" charset="-122"/>
              </a:rPr>
              <a:t>介入时机平衡复杂度与精度</a:t>
            </a:r>
            <a:endParaRPr kumimoji="1" lang="en-US" altLang="zh-CN" sz="2000" dirty="0">
              <a:latin typeface="SimHei" panose="02010609060101010101" pitchFamily="49" charset="-122"/>
              <a:ea typeface="SimHei" panose="02010609060101010101" pitchFamily="49" charset="-122"/>
            </a:endParaRPr>
          </a:p>
          <a:p>
            <a:endParaRPr kumimoji="1" lang="en-US" altLang="zh-CN" dirty="0"/>
          </a:p>
          <a:p>
            <a:pPr>
              <a:lnSpc>
                <a:spcPct val="150000"/>
              </a:lnSpc>
            </a:pPr>
            <a:r>
              <a:rPr kumimoji="1" lang="zh-CN" altLang="en-US" sz="2800" b="1" dirty="0">
                <a:solidFill>
                  <a:schemeClr val="accent5">
                    <a:lumMod val="75000"/>
                  </a:schemeClr>
                </a:solidFill>
              </a:rPr>
              <a:t>通信指标与计算结果关联性研究</a:t>
            </a:r>
            <a:endParaRPr kumimoji="1" lang="en-US" altLang="zh-CN" sz="2800" b="1" dirty="0">
              <a:solidFill>
                <a:schemeClr val="accent5">
                  <a:lumMod val="75000"/>
                </a:schemeClr>
              </a:solidFill>
            </a:endParaRPr>
          </a:p>
          <a:p>
            <a:pPr lvl="1">
              <a:lnSpc>
                <a:spcPct val="150000"/>
              </a:lnSpc>
            </a:pPr>
            <a:r>
              <a:rPr kumimoji="1" lang="zh-CN" altLang="en-US" sz="2000" dirty="0">
                <a:latin typeface="SimHei" panose="02010609060101010101" pitchFamily="49" charset="-122"/>
                <a:ea typeface="SimHei" panose="02010609060101010101" pitchFamily="49" charset="-122"/>
              </a:rPr>
              <a:t>核心思想：计算结果为矩阵形式，不同元素对于最终通信指标的贡献可能不同</a:t>
            </a:r>
            <a:endParaRPr kumimoji="1" lang="en-US" altLang="zh-CN" sz="2000" dirty="0">
              <a:latin typeface="SimHei" panose="02010609060101010101" pitchFamily="49" charset="-122"/>
              <a:ea typeface="SimHei" panose="02010609060101010101" pitchFamily="49" charset="-122"/>
            </a:endParaRPr>
          </a:p>
          <a:p>
            <a:pPr lvl="1">
              <a:lnSpc>
                <a:spcPct val="150000"/>
              </a:lnSpc>
            </a:pPr>
            <a:r>
              <a:rPr kumimoji="1" lang="zh-CN" altLang="en-US" sz="2000" dirty="0">
                <a:latin typeface="SimHei" panose="02010609060101010101" pitchFamily="49" charset="-122"/>
                <a:ea typeface="SimHei" panose="02010609060101010101" pitchFamily="49" charset="-122"/>
              </a:rPr>
              <a:t>基本思路：通过加入扰动探索规律，并给出合理推断，具体内容包括</a:t>
            </a:r>
            <a:endParaRPr kumimoji="1" lang="en-US" altLang="zh-CN" sz="2000" dirty="0">
              <a:latin typeface="SimHei" panose="02010609060101010101" pitchFamily="49" charset="-122"/>
              <a:ea typeface="SimHei" panose="02010609060101010101" pitchFamily="49" charset="-122"/>
            </a:endParaRPr>
          </a:p>
          <a:p>
            <a:pPr marL="2171700" lvl="4" indent="-342900">
              <a:lnSpc>
                <a:spcPct val="150000"/>
              </a:lnSpc>
              <a:buFont typeface="Wingdings" pitchFamily="2" charset="2"/>
              <a:buChar char="Ø"/>
            </a:pPr>
            <a:r>
              <a:rPr kumimoji="1" lang="zh-CN" altLang="en-US" sz="2000" dirty="0">
                <a:latin typeface="SimHei" panose="02010609060101010101" pitchFamily="49" charset="-122"/>
                <a:ea typeface="SimHei" panose="02010609060101010101" pitchFamily="49" charset="-122"/>
              </a:rPr>
              <a:t>研究矩阵线性算子不同元素误差收敛速率</a:t>
            </a:r>
            <a:endParaRPr kumimoji="1" lang="en-US" altLang="zh-CN" sz="2000" dirty="0">
              <a:latin typeface="SimHei" panose="02010609060101010101" pitchFamily="49" charset="-122"/>
              <a:ea typeface="SimHei" panose="02010609060101010101" pitchFamily="49" charset="-122"/>
            </a:endParaRPr>
          </a:p>
          <a:p>
            <a:pPr marL="2171700" lvl="4" indent="-342900">
              <a:lnSpc>
                <a:spcPct val="150000"/>
              </a:lnSpc>
              <a:buFont typeface="Wingdings" pitchFamily="2" charset="2"/>
              <a:buChar char="Ø"/>
            </a:pPr>
            <a:r>
              <a:rPr kumimoji="1" lang="zh-CN" altLang="en-US" sz="2000" dirty="0">
                <a:latin typeface="SimHei" panose="02010609060101010101" pitchFamily="49" charset="-122"/>
                <a:ea typeface="SimHei" panose="02010609060101010101" pitchFamily="49" charset="-122"/>
              </a:rPr>
              <a:t>研究结果矩阵中不同元素对通信指标贡献</a:t>
            </a:r>
            <a:endParaRPr kumimoji="1" lang="en-US" altLang="zh-CN" sz="2000" dirty="0">
              <a:latin typeface="SimHei" panose="02010609060101010101" pitchFamily="49" charset="-122"/>
              <a:ea typeface="SimHei" panose="02010609060101010101" pitchFamily="49" charset="-122"/>
            </a:endParaRPr>
          </a:p>
          <a:p>
            <a:endParaRPr kumimoji="1" lang="zh-CN" altLang="en-US" dirty="0"/>
          </a:p>
        </p:txBody>
      </p:sp>
    </p:spTree>
    <p:extLst>
      <p:ext uri="{BB962C8B-B14F-4D97-AF65-F5344CB8AC3E}">
        <p14:creationId xmlns:p14="http://schemas.microsoft.com/office/powerpoint/2010/main" val="397005666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1034" y="599179"/>
            <a:ext cx="10661650" cy="54698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01034" y="599179"/>
            <a:ext cx="3169920" cy="5469255"/>
          </a:xfrm>
          <a:prstGeom prst="rect">
            <a:avLst/>
          </a:prstGeom>
          <a:solidFill>
            <a:srgbClr val="3D5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9924714" y="4531099"/>
            <a:ext cx="1537970" cy="1537970"/>
            <a:chOff x="15573" y="6825"/>
            <a:chExt cx="2422" cy="2422"/>
          </a:xfrm>
        </p:grpSpPr>
        <p:sp>
          <p:nvSpPr>
            <p:cNvPr id="6" name="直角三角形 5"/>
            <p:cNvSpPr/>
            <p:nvPr/>
          </p:nvSpPr>
          <p:spPr>
            <a:xfrm flipH="1">
              <a:off x="15573" y="6825"/>
              <a:ext cx="2422" cy="2422"/>
            </a:xfrm>
            <a:prstGeom prst="rtTriangle">
              <a:avLst/>
            </a:prstGeom>
            <a:solidFill>
              <a:srgbClr val="3D586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flipH="1">
              <a:off x="16017" y="7268"/>
              <a:ext cx="1978" cy="197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H="1">
              <a:off x="16439" y="7690"/>
              <a:ext cx="1556" cy="1556"/>
            </a:xfrm>
            <a:prstGeom prst="rtTriangle">
              <a:avLst/>
            </a:prstGeom>
            <a:solidFill>
              <a:srgbClr val="3D58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2074209" y="2808344"/>
            <a:ext cx="1887855" cy="1630045"/>
          </a:xfrm>
          <a:prstGeom prst="rect">
            <a:avLst/>
          </a:prstGeom>
          <a:noFill/>
        </p:spPr>
        <p:txBody>
          <a:bodyPr wrap="square" rtlCol="0">
            <a:spAutoFit/>
          </a:bodyPr>
          <a:lstStyle/>
          <a:p>
            <a:pPr algn="r"/>
            <a:r>
              <a:rPr lang="en-US" altLang="zh-CN" sz="10000" b="1" dirty="0">
                <a:solidFill>
                  <a:schemeClr val="bg1"/>
                </a:solidFill>
                <a:latin typeface="Arial" panose="020B0604020202020204" pitchFamily="34" charset="0"/>
                <a:cs typeface="Arial" panose="020B0604020202020204" pitchFamily="34" charset="0"/>
              </a:rPr>
              <a:t>01</a:t>
            </a:r>
          </a:p>
        </p:txBody>
      </p:sp>
      <p:sp>
        <p:nvSpPr>
          <p:cNvPr id="16" name="文本框 15"/>
          <p:cNvSpPr txBox="1"/>
          <p:nvPr/>
        </p:nvSpPr>
        <p:spPr>
          <a:xfrm>
            <a:off x="2087544" y="2502214"/>
            <a:ext cx="1887855" cy="398780"/>
          </a:xfrm>
          <a:prstGeom prst="rect">
            <a:avLst/>
          </a:prstGeom>
          <a:noFill/>
        </p:spPr>
        <p:txBody>
          <a:bodyPr wrap="square" rtlCol="0">
            <a:spAutoFit/>
          </a:bodyPr>
          <a:lstStyle/>
          <a:p>
            <a:pPr algn="r" fontAlgn="auto">
              <a:lnSpc>
                <a:spcPct val="100000"/>
              </a:lnSpc>
            </a:pPr>
            <a:r>
              <a:rPr lang="en-US" altLang="zh-CN" sz="2000" b="1" dirty="0">
                <a:solidFill>
                  <a:schemeClr val="bg1"/>
                </a:solidFill>
                <a:latin typeface="微软雅黑" panose="020B0503020204020204" charset="-122"/>
                <a:ea typeface="微软雅黑" panose="020B0503020204020204" charset="-122"/>
                <a:sym typeface="+mn-ea"/>
              </a:rPr>
              <a:t>PART THREE</a:t>
            </a:r>
          </a:p>
        </p:txBody>
      </p:sp>
      <p:sp>
        <p:nvSpPr>
          <p:cNvPr id="21" name="椭圆 20"/>
          <p:cNvSpPr/>
          <p:nvPr/>
        </p:nvSpPr>
        <p:spPr>
          <a:xfrm>
            <a:off x="11020724" y="784499"/>
            <a:ext cx="207010" cy="207010"/>
          </a:xfrm>
          <a:prstGeom prst="ellipse">
            <a:avLst/>
          </a:prstGeom>
          <a:solidFill>
            <a:srgbClr val="3D5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1"/>
            </p:custDataLst>
          </p:nvPr>
        </p:nvSpPr>
        <p:spPr>
          <a:xfrm>
            <a:off x="4282879" y="2900432"/>
            <a:ext cx="6944079" cy="1450340"/>
          </a:xfrm>
          <a:prstGeom prst="rect">
            <a:avLst/>
          </a:prstGeom>
        </p:spPr>
        <p:txBody>
          <a:bodyPr wrap="square">
            <a:spAutoFit/>
          </a:bodyPr>
          <a:lstStyle/>
          <a:p>
            <a: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pPr>
            <a:r>
              <a:rPr lang="zh-CN" altLang="en-US" sz="4000" b="1" dirty="0">
                <a:solidFill>
                  <a:schemeClr val="tx1">
                    <a:lumMod val="75000"/>
                    <a:lumOff val="25000"/>
                  </a:schemeClr>
                </a:solidFill>
                <a:latin typeface="微软雅黑" panose="020B0503020204020204" charset="-122"/>
                <a:ea typeface="微软雅黑" panose="020B0503020204020204" charset="-122"/>
                <a:sym typeface="+mn-ea"/>
              </a:rPr>
              <a:t>MATLAB </a:t>
            </a:r>
          </a:p>
          <a:p>
            <a: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pPr>
            <a:r>
              <a:rPr lang="en-US" altLang="zh-CN" sz="4000" b="1" dirty="0">
                <a:solidFill>
                  <a:schemeClr val="tx1">
                    <a:lumMod val="75000"/>
                    <a:lumOff val="25000"/>
                  </a:schemeClr>
                </a:solidFill>
                <a:latin typeface="微软雅黑" panose="020B0503020204020204" charset="-122"/>
                <a:ea typeface="微软雅黑" panose="020B0503020204020204" charset="-122"/>
                <a:sym typeface="+mn-ea"/>
              </a:rPr>
              <a:t>16bit</a:t>
            </a:r>
            <a:r>
              <a:rPr lang="zh-CN" altLang="en-US" sz="4000" b="1" dirty="0">
                <a:solidFill>
                  <a:schemeClr val="tx1">
                    <a:lumMod val="75000"/>
                    <a:lumOff val="25000"/>
                  </a:schemeClr>
                </a:solidFill>
                <a:latin typeface="微软雅黑" panose="020B0503020204020204" charset="-122"/>
                <a:ea typeface="微软雅黑" panose="020B0503020204020204" charset="-122"/>
                <a:sym typeface="+mn-ea"/>
              </a:rPr>
              <a:t>计算实现方案</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pP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MATLAB 16</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位浮点数计算实现方案</a:t>
            </a:r>
          </a:p>
        </p:txBody>
      </p:sp>
      <p:sp>
        <p:nvSpPr>
          <p:cNvPr id="9" name="矩形: 圆角 8"/>
          <p:cNvSpPr/>
          <p:nvPr>
            <p:custDataLst>
              <p:tags r:id="rId1"/>
            </p:custDataLst>
          </p:nvPr>
        </p:nvSpPr>
        <p:spPr>
          <a:xfrm>
            <a:off x="633730" y="984885"/>
            <a:ext cx="10906760" cy="2707640"/>
          </a:xfrm>
          <a:prstGeom prst="roundRect">
            <a:avLst>
              <a:gd name="adj" fmla="val 4578"/>
            </a:avLst>
          </a:prstGeom>
          <a:noFill/>
          <a:ln w="28575">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圆角 9"/>
          <p:cNvSpPr/>
          <p:nvPr>
            <p:custDataLst>
              <p:tags r:id="rId2"/>
            </p:custDataLst>
          </p:nvPr>
        </p:nvSpPr>
        <p:spPr>
          <a:xfrm>
            <a:off x="633730" y="3931920"/>
            <a:ext cx="10884535" cy="2559685"/>
          </a:xfrm>
          <a:prstGeom prst="roundRect">
            <a:avLst>
              <a:gd name="adj" fmla="val 4889"/>
            </a:avLst>
          </a:prstGeom>
          <a:noFill/>
          <a:ln w="28575">
            <a:solidFill>
              <a:srgbClr val="92D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2D050"/>
              </a:solidFill>
            </a:endParaRPr>
          </a:p>
        </p:txBody>
      </p:sp>
      <p:sp>
        <p:nvSpPr>
          <p:cNvPr id="4" name="文本框 3"/>
          <p:cNvSpPr txBox="1"/>
          <p:nvPr>
            <p:custDataLst>
              <p:tags r:id="rId3"/>
            </p:custDataLst>
          </p:nvPr>
        </p:nvSpPr>
        <p:spPr>
          <a:xfrm>
            <a:off x="868680" y="1111250"/>
            <a:ext cx="10528935" cy="399415"/>
          </a:xfrm>
          <a:prstGeom prst="rect">
            <a:avLst/>
          </a:prstGeom>
        </p:spPr>
        <p:txBody>
          <a:bodyPr vert="horz" wrap="square" lIns="0" tIns="45720" rIns="91440" bIns="46800" rtlCol="0">
            <a:spAutoFit/>
          </a:bodyPr>
          <a:lstStyle/>
          <a:p>
            <a:pPr marL="342900" marR="0" indent="-342900" defTabSz="914400" fontAlgn="auto">
              <a:lnSpc>
                <a:spcPct val="100000"/>
              </a:lnSpc>
              <a:spcBef>
                <a:spcPts val="1000"/>
              </a:spcBef>
              <a:spcAft>
                <a:spcPts val="0"/>
              </a:spcAft>
              <a:buClrTx/>
              <a:buSzTx/>
              <a:buFont typeface="Wingdings" panose="05000000000000000000" charset="0"/>
              <a:buChar char="l"/>
              <a:defRPr/>
            </a:pPr>
            <a:r>
              <a:rPr kumimoji="0" lang="zh-CN" altLang="en-US" sz="2000" b="1" i="0" cap="none" spc="0" normalizeH="0" noProof="0" dirty="0">
                <a:solidFill>
                  <a:srgbClr val="0070C0"/>
                </a:solidFill>
                <a:latin typeface="微软雅黑" panose="020B0503020204020204" charset="-122"/>
                <a:ea typeface="微软雅黑" panose="020B0503020204020204" charset="-122"/>
                <a:cs typeface="+mn-cs"/>
              </a:rPr>
              <a:t>现有精度相关的工具箱</a:t>
            </a:r>
          </a:p>
        </p:txBody>
      </p:sp>
      <p:sp>
        <p:nvSpPr>
          <p:cNvPr id="8" name="文本框 7"/>
          <p:cNvSpPr txBox="1"/>
          <p:nvPr/>
        </p:nvSpPr>
        <p:spPr>
          <a:xfrm>
            <a:off x="706120" y="1494155"/>
            <a:ext cx="10955020" cy="2107565"/>
          </a:xfrm>
          <a:prstGeom prst="rect">
            <a:avLst/>
          </a:prstGeom>
          <a:noFill/>
        </p:spPr>
        <p:txBody>
          <a:bodyPr wrap="square" rtlCol="0" anchor="t">
            <a:noAutofit/>
          </a:bodyPr>
          <a:lstStyle/>
          <a:p>
            <a:pPr marL="285750" indent="-285750" fontAlgn="auto">
              <a:lnSpc>
                <a:spcPct val="125000"/>
              </a:lnSpc>
              <a:buFont typeface="Wingdings" panose="05000000000000000000" charset="0"/>
              <a:buChar char="Ø"/>
            </a:pPr>
            <a:r>
              <a:rPr lang="zh-CN" altLang="en-US">
                <a:latin typeface="Times New Roman" panose="02020603050405020304" pitchFamily="18" charset="0"/>
                <a:ea typeface="宋体" panose="02010600030101010101" pitchFamily="2" charset="-122"/>
                <a:cs typeface="宋体" panose="02010600030101010101" pitchFamily="2" charset="-122"/>
              </a:rPr>
              <a:t>对于MATLAB,</a:t>
            </a:r>
            <a:r>
              <a:rPr lang="en-US" altLang="zh-CN">
                <a:latin typeface="Times New Roman" panose="02020603050405020304" pitchFamily="18" charset="0"/>
                <a:ea typeface="宋体" panose="02010600030101010101" pitchFamily="2" charset="-122"/>
                <a:cs typeface="宋体" panose="02010600030101010101" pitchFamily="2" charset="-122"/>
              </a:rPr>
              <a:t> </a:t>
            </a:r>
            <a:r>
              <a:rPr lang="zh-CN" altLang="en-US">
                <a:latin typeface="Times New Roman" panose="02020603050405020304" pitchFamily="18" charset="0"/>
                <a:ea typeface="宋体" panose="02010600030101010101" pitchFamily="2" charset="-122"/>
                <a:cs typeface="宋体" panose="02010600030101010101" pitchFamily="2" charset="-122"/>
              </a:rPr>
              <a:t>在Symbolic Math Toolbox中的VPA算法和Multiprecision Computing Toolbox支持任意精度，但精度是通过以10为基数的数字来指定的，并且指数限制无法控制，因此不可能使用它们来模拟特定的二进制低精度格式。</a:t>
            </a:r>
          </a:p>
          <a:p>
            <a:pPr marL="285750" indent="-285750" fontAlgn="auto">
              <a:lnSpc>
                <a:spcPct val="125000"/>
              </a:lnSpc>
              <a:buFont typeface="Wingdings" panose="05000000000000000000" charset="0"/>
              <a:buChar char="Ø"/>
            </a:pPr>
            <a:r>
              <a:rPr lang="zh-CN" altLang="en-US">
                <a:latin typeface="Times New Roman" panose="02020603050405020304" pitchFamily="18" charset="0"/>
                <a:ea typeface="宋体" panose="02010600030101010101" pitchFamily="2" charset="-122"/>
                <a:cs typeface="宋体" panose="02010600030101010101" pitchFamily="2" charset="-122"/>
              </a:rPr>
              <a:t>GNU MPFR是一个用于高精度的C库，最近提高了其对于fp64和fp128的效率，但仍然不支持</a:t>
            </a:r>
            <a:r>
              <a:rPr lang="en-US" altLang="zh-CN">
                <a:latin typeface="Times New Roman" panose="02020603050405020304" pitchFamily="18" charset="0"/>
                <a:ea typeface="宋体" panose="02010600030101010101" pitchFamily="2" charset="-122"/>
                <a:cs typeface="宋体" panose="02010600030101010101" pitchFamily="2" charset="-122"/>
              </a:rPr>
              <a:t>fp16</a:t>
            </a:r>
            <a:r>
              <a:rPr lang="zh-CN" altLang="en-US">
                <a:latin typeface="Times New Roman" panose="02020603050405020304" pitchFamily="18" charset="0"/>
                <a:ea typeface="宋体" panose="02010600030101010101" pitchFamily="2" charset="-122"/>
                <a:cs typeface="宋体" panose="02010600030101010101" pitchFamily="2" charset="-122"/>
              </a:rPr>
              <a:t>的计算。</a:t>
            </a:r>
          </a:p>
          <a:p>
            <a:pPr marL="285750" indent="-285750" fontAlgn="auto">
              <a:lnSpc>
                <a:spcPct val="125000"/>
              </a:lnSpc>
              <a:buFont typeface="Wingdings" panose="05000000000000000000" charset="0"/>
              <a:buChar char="u"/>
            </a:pPr>
            <a:r>
              <a:rPr lang="zh-CN" altLang="en-US">
                <a:latin typeface="Times New Roman" panose="02020603050405020304" pitchFamily="18" charset="0"/>
                <a:ea typeface="宋体" panose="02010600030101010101" pitchFamily="2" charset="-122"/>
                <a:cs typeface="宋体" panose="02010600030101010101" pitchFamily="2" charset="-122"/>
                <a:sym typeface="+mn-ea"/>
              </a:rPr>
              <a:t>Half Float Library是一个用于</a:t>
            </a:r>
            <a:r>
              <a:rPr lang="en-US" altLang="zh-CN">
                <a:latin typeface="Times New Roman" panose="02020603050405020304" pitchFamily="18" charset="0"/>
                <a:ea typeface="宋体" panose="02010600030101010101" pitchFamily="2" charset="-122"/>
                <a:cs typeface="宋体" panose="02010600030101010101" pitchFamily="2" charset="-122"/>
                <a:sym typeface="+mn-ea"/>
              </a:rPr>
              <a:t>fp16</a:t>
            </a:r>
            <a:r>
              <a:rPr lang="zh-CN" altLang="en-US">
                <a:latin typeface="Times New Roman" panose="02020603050405020304" pitchFamily="18" charset="0"/>
                <a:ea typeface="宋体" panose="02010600030101010101" pitchFamily="2" charset="-122"/>
                <a:cs typeface="宋体" panose="02010600030101010101" pitchFamily="2" charset="-122"/>
                <a:sym typeface="+mn-ea"/>
              </a:rPr>
              <a:t>计算的c库，直接以半精度实现基础运算符和数学函数，而不采用内置的单精度或双精度实现,提供更可靠且符合IEEE的计算结果。</a:t>
            </a:r>
            <a:endParaRPr lang="zh-CN" altLang="en-US">
              <a:latin typeface="Times New Roman" panose="02020603050405020304" pitchFamily="18" charset="0"/>
              <a:ea typeface="宋体" panose="02010600030101010101" pitchFamily="2" charset="-122"/>
              <a:cs typeface="宋体" panose="02010600030101010101" pitchFamily="2" charset="-122"/>
            </a:endParaRPr>
          </a:p>
        </p:txBody>
      </p:sp>
      <p:sp>
        <p:nvSpPr>
          <p:cNvPr id="11" name="文本框 10"/>
          <p:cNvSpPr txBox="1"/>
          <p:nvPr>
            <p:custDataLst>
              <p:tags r:id="rId4"/>
            </p:custDataLst>
          </p:nvPr>
        </p:nvSpPr>
        <p:spPr>
          <a:xfrm>
            <a:off x="868680" y="4076700"/>
            <a:ext cx="9878695" cy="399415"/>
          </a:xfrm>
          <a:prstGeom prst="rect">
            <a:avLst/>
          </a:prstGeom>
        </p:spPr>
        <p:txBody>
          <a:bodyPr vert="horz" wrap="square" lIns="0" tIns="45720" rIns="91440" bIns="46800" rtlCol="0">
            <a:spAutoFit/>
          </a:bodyPr>
          <a:lstStyle/>
          <a:p>
            <a:pPr marL="342900" marR="0" indent="-342900" defTabSz="914400" fontAlgn="auto">
              <a:lnSpc>
                <a:spcPct val="100000"/>
              </a:lnSpc>
              <a:spcBef>
                <a:spcPts val="1000"/>
              </a:spcBef>
              <a:spcAft>
                <a:spcPts val="0"/>
              </a:spcAft>
              <a:buClrTx/>
              <a:buSzTx/>
              <a:buFont typeface="Wingdings" panose="05000000000000000000" charset="0"/>
              <a:buChar char="l"/>
              <a:defRPr/>
            </a:pPr>
            <a:r>
              <a:rPr kumimoji="0" lang="zh-CN" altLang="en-US" sz="2000" b="1" i="0" cap="none" spc="0" normalizeH="0" noProof="0" dirty="0">
                <a:solidFill>
                  <a:srgbClr val="0070C0"/>
                </a:solidFill>
                <a:latin typeface="微软雅黑" panose="020B0503020204020204" charset="-122"/>
                <a:ea typeface="微软雅黑" panose="020B0503020204020204" charset="-122"/>
                <a:cs typeface="+mn-cs"/>
              </a:rPr>
              <a:t>调用</a:t>
            </a:r>
            <a:r>
              <a:rPr kumimoji="0" lang="en-US" altLang="zh-CN" sz="2000" b="1" i="0" cap="none" spc="0" normalizeH="0" noProof="0" dirty="0">
                <a:solidFill>
                  <a:srgbClr val="0070C0"/>
                </a:solidFill>
                <a:latin typeface="微软雅黑" panose="020B0503020204020204" charset="-122"/>
                <a:ea typeface="微软雅黑" panose="020B0503020204020204" charset="-122"/>
                <a:cs typeface="+mn-cs"/>
              </a:rPr>
              <a:t>MATLAB</a:t>
            </a:r>
            <a:r>
              <a:rPr kumimoji="0" lang="zh-CN" altLang="en-US" sz="2000" b="1" i="0" cap="none" spc="0" normalizeH="0" noProof="0" dirty="0">
                <a:solidFill>
                  <a:srgbClr val="0070C0"/>
                </a:solidFill>
                <a:latin typeface="微软雅黑" panose="020B0503020204020204" charset="-122"/>
                <a:ea typeface="微软雅黑" panose="020B0503020204020204" charset="-122"/>
                <a:cs typeface="+mn-cs"/>
              </a:rPr>
              <a:t>中的</a:t>
            </a:r>
            <a:r>
              <a:rPr kumimoji="0" lang="en-US" altLang="zh-CN" sz="2000" b="1" i="0" cap="none" spc="0" normalizeH="0" noProof="0" dirty="0">
                <a:solidFill>
                  <a:srgbClr val="0070C0"/>
                </a:solidFill>
                <a:latin typeface="微软雅黑" panose="020B0503020204020204" charset="-122"/>
                <a:ea typeface="微软雅黑" panose="020B0503020204020204" charset="-122"/>
                <a:cs typeface="+mn-cs"/>
              </a:rPr>
              <a:t>MEX函数，</a:t>
            </a:r>
            <a:r>
              <a:rPr kumimoji="0" lang="zh-CN" altLang="en-US" sz="2000" b="1" i="0" cap="none" spc="0" normalizeH="0" noProof="0" dirty="0">
                <a:solidFill>
                  <a:srgbClr val="0070C0"/>
                </a:solidFill>
                <a:latin typeface="微软雅黑" panose="020B0503020204020204" charset="-122"/>
                <a:ea typeface="微软雅黑" panose="020B0503020204020204" charset="-122"/>
                <a:cs typeface="+mn-cs"/>
              </a:rPr>
              <a:t>实现</a:t>
            </a:r>
            <a:r>
              <a:rPr kumimoji="0" lang="en-US" altLang="zh-CN" sz="2000" b="1" i="0" cap="none" spc="0" normalizeH="0" noProof="0" dirty="0">
                <a:solidFill>
                  <a:srgbClr val="0070C0"/>
                </a:solidFill>
                <a:latin typeface="微软雅黑" panose="020B0503020204020204" charset="-122"/>
                <a:ea typeface="微软雅黑" panose="020B0503020204020204" charset="-122"/>
                <a:cs typeface="+mn-cs"/>
              </a:rPr>
              <a:t>MATLAB与C/C++代码</a:t>
            </a:r>
            <a:r>
              <a:rPr kumimoji="0" lang="zh-CN" altLang="en-US" sz="2000" b="1" i="0" cap="none" spc="0" normalizeH="0" noProof="0" dirty="0">
                <a:solidFill>
                  <a:srgbClr val="0070C0"/>
                </a:solidFill>
                <a:latin typeface="微软雅黑" panose="020B0503020204020204" charset="-122"/>
                <a:ea typeface="微软雅黑" panose="020B0503020204020204" charset="-122"/>
                <a:cs typeface="+mn-cs"/>
              </a:rPr>
              <a:t>之间的</a:t>
            </a:r>
            <a:r>
              <a:rPr kumimoji="0" lang="en-US" altLang="zh-CN" sz="2000" b="1" i="0" cap="none" spc="0" normalizeH="0" noProof="0" dirty="0">
                <a:solidFill>
                  <a:srgbClr val="0070C0"/>
                </a:solidFill>
                <a:latin typeface="微软雅黑" panose="020B0503020204020204" charset="-122"/>
                <a:ea typeface="微软雅黑" panose="020B0503020204020204" charset="-122"/>
                <a:cs typeface="+mn-cs"/>
              </a:rPr>
              <a:t>交互</a:t>
            </a:r>
          </a:p>
        </p:txBody>
      </p:sp>
      <p:pic>
        <p:nvPicPr>
          <p:cNvPr id="13" name="图片 12"/>
          <p:cNvPicPr>
            <a:picLocks noChangeAspect="1"/>
          </p:cNvPicPr>
          <p:nvPr>
            <p:custDataLst>
              <p:tags r:id="rId5"/>
            </p:custDataLst>
          </p:nvPr>
        </p:nvPicPr>
        <p:blipFill>
          <a:blip r:embed="rId11"/>
          <a:srcRect b="38447"/>
          <a:stretch>
            <a:fillRect/>
          </a:stretch>
        </p:blipFill>
        <p:spPr>
          <a:xfrm>
            <a:off x="868680" y="5556885"/>
            <a:ext cx="3131820" cy="619125"/>
          </a:xfrm>
          <a:prstGeom prst="rect">
            <a:avLst/>
          </a:prstGeom>
        </p:spPr>
      </p:pic>
      <p:pic>
        <p:nvPicPr>
          <p:cNvPr id="15" name="图片 14"/>
          <p:cNvPicPr>
            <a:picLocks noChangeAspect="1"/>
          </p:cNvPicPr>
          <p:nvPr>
            <p:custDataLst>
              <p:tags r:id="rId6"/>
            </p:custDataLst>
          </p:nvPr>
        </p:nvPicPr>
        <p:blipFill>
          <a:blip r:embed="rId12"/>
          <a:stretch>
            <a:fillRect/>
          </a:stretch>
        </p:blipFill>
        <p:spPr>
          <a:xfrm>
            <a:off x="4406265" y="5566410"/>
            <a:ext cx="2804160" cy="609600"/>
          </a:xfrm>
          <a:prstGeom prst="rect">
            <a:avLst/>
          </a:prstGeom>
        </p:spPr>
      </p:pic>
      <p:pic>
        <p:nvPicPr>
          <p:cNvPr id="16" name="图片 15"/>
          <p:cNvPicPr>
            <a:picLocks noChangeAspect="1"/>
          </p:cNvPicPr>
          <p:nvPr>
            <p:custDataLst>
              <p:tags r:id="rId7"/>
            </p:custDataLst>
          </p:nvPr>
        </p:nvPicPr>
        <p:blipFill>
          <a:blip r:embed="rId13"/>
          <a:stretch>
            <a:fillRect/>
          </a:stretch>
        </p:blipFill>
        <p:spPr>
          <a:xfrm>
            <a:off x="8170545" y="5416550"/>
            <a:ext cx="2720340" cy="899795"/>
          </a:xfrm>
          <a:prstGeom prst="rect">
            <a:avLst/>
          </a:prstGeom>
        </p:spPr>
      </p:pic>
      <p:sp>
        <p:nvSpPr>
          <p:cNvPr id="14" name="文本框 13"/>
          <p:cNvSpPr txBox="1"/>
          <p:nvPr>
            <p:custDataLst>
              <p:tags r:id="rId8"/>
            </p:custDataLst>
          </p:nvPr>
        </p:nvSpPr>
        <p:spPr>
          <a:xfrm>
            <a:off x="869315" y="4476115"/>
            <a:ext cx="10447020" cy="828040"/>
          </a:xfrm>
          <a:prstGeom prst="rect">
            <a:avLst/>
          </a:prstGeom>
          <a:noFill/>
        </p:spPr>
        <p:txBody>
          <a:bodyPr wrap="square" rtlCol="0" anchor="t">
            <a:noAutofit/>
          </a:bodyPr>
          <a:lstStyle/>
          <a:p>
            <a:pPr indent="0" fontAlgn="auto">
              <a:lnSpc>
                <a:spcPct val="125000"/>
              </a:lnSpc>
            </a:pPr>
            <a:r>
              <a:rPr lang="zh-CN" altLang="en-US">
                <a:latin typeface="Times New Roman" panose="02020603050405020304" pitchFamily="18" charset="0"/>
                <a:ea typeface="宋体" panose="02010600030101010101" pitchFamily="2" charset="-122"/>
                <a:cs typeface="宋体" panose="02010600030101010101" pitchFamily="2" charset="-122"/>
              </a:rPr>
              <a:t>MEX函数允许在MATLAB环境中调用和运行用C或C++编写的外部函数或程序。</a:t>
            </a:r>
          </a:p>
          <a:p>
            <a:pPr indent="0" fontAlgn="auto">
              <a:lnSpc>
                <a:spcPct val="125000"/>
              </a:lnSpc>
            </a:pPr>
            <a:r>
              <a:rPr lang="zh-CN" altLang="en-US">
                <a:latin typeface="Times New Roman" panose="02020603050405020304" pitchFamily="18" charset="0"/>
                <a:ea typeface="宋体" panose="02010600030101010101" pitchFamily="2" charset="-122"/>
                <a:cs typeface="宋体" panose="02010600030101010101" pitchFamily="2" charset="-122"/>
                <a:sym typeface="+mn-ea"/>
              </a:rPr>
              <a:t>void mexFunction(int nlhs, mxArray* plhs[], int nrhs, const mxArray* prhs[])</a:t>
            </a:r>
            <a:r>
              <a:rPr lang="en-US" altLang="zh-CN">
                <a:latin typeface="Times New Roman" panose="02020603050405020304" pitchFamily="18" charset="0"/>
                <a:ea typeface="宋体" panose="02010600030101010101" pitchFamily="2" charset="-122"/>
                <a:cs typeface="宋体" panose="02010600030101010101" pitchFamily="2" charset="-122"/>
                <a:sym typeface="+mn-ea"/>
              </a:rPr>
              <a:t> //</a:t>
            </a:r>
            <a:r>
              <a:rPr lang="zh-CN" altLang="en-US">
                <a:latin typeface="Times New Roman" panose="02020603050405020304" pitchFamily="18" charset="0"/>
                <a:ea typeface="宋体" panose="02010600030101010101" pitchFamily="2" charset="-122"/>
                <a:cs typeface="宋体" panose="02010600030101010101" pitchFamily="2" charset="-122"/>
                <a:sym typeface="+mn-ea"/>
              </a:rPr>
              <a:t>plhs</a:t>
            </a:r>
            <a:r>
              <a:rPr lang="en-US" altLang="zh-CN">
                <a:latin typeface="Times New Roman" panose="02020603050405020304" pitchFamily="18" charset="0"/>
                <a:ea typeface="宋体" panose="02010600030101010101" pitchFamily="2" charset="-122"/>
                <a:cs typeface="宋体" panose="02010600030101010101" pitchFamily="2" charset="-122"/>
                <a:sym typeface="+mn-ea"/>
              </a:rPr>
              <a:t> </a:t>
            </a:r>
            <a:r>
              <a:rPr lang="zh-CN" altLang="en-US">
                <a:latin typeface="Times New Roman" panose="02020603050405020304" pitchFamily="18" charset="0"/>
                <a:ea typeface="宋体" panose="02010600030101010101" pitchFamily="2" charset="-122"/>
                <a:cs typeface="宋体" panose="02010600030101010101" pitchFamily="2" charset="-122"/>
                <a:sym typeface="+mn-ea"/>
              </a:rPr>
              <a:t>输入参数</a:t>
            </a:r>
            <a:r>
              <a:rPr lang="en-US" altLang="zh-CN">
                <a:latin typeface="Times New Roman" panose="02020603050405020304" pitchFamily="18" charset="0"/>
                <a:ea typeface="宋体" panose="02010600030101010101" pitchFamily="2" charset="-122"/>
                <a:cs typeface="宋体" panose="02010600030101010101" pitchFamily="2" charset="-122"/>
                <a:sym typeface="+mn-ea"/>
              </a:rPr>
              <a:t> ; </a:t>
            </a:r>
            <a:r>
              <a:rPr lang="zh-CN" altLang="en-US">
                <a:latin typeface="Times New Roman" panose="02020603050405020304" pitchFamily="18" charset="0"/>
                <a:ea typeface="宋体" panose="02010600030101010101" pitchFamily="2" charset="-122"/>
                <a:cs typeface="宋体" panose="02010600030101010101" pitchFamily="2" charset="-122"/>
                <a:sym typeface="+mn-ea"/>
              </a:rPr>
              <a:t>prhs</a:t>
            </a:r>
            <a:r>
              <a:rPr lang="en-US" altLang="zh-CN">
                <a:latin typeface="Times New Roman" panose="02020603050405020304" pitchFamily="18" charset="0"/>
                <a:ea typeface="宋体" panose="02010600030101010101" pitchFamily="2" charset="-122"/>
                <a:cs typeface="宋体" panose="02010600030101010101" pitchFamily="2" charset="-122"/>
                <a:sym typeface="+mn-ea"/>
              </a:rPr>
              <a:t> </a:t>
            </a:r>
            <a:r>
              <a:rPr lang="zh-CN" altLang="en-US">
                <a:latin typeface="Times New Roman" panose="02020603050405020304" pitchFamily="18" charset="0"/>
                <a:ea typeface="宋体" panose="02010600030101010101" pitchFamily="2" charset="-122"/>
                <a:cs typeface="宋体" panose="02010600030101010101" pitchFamily="2" charset="-122"/>
                <a:sym typeface="+mn-ea"/>
              </a:rPr>
              <a:t>输出参数</a:t>
            </a:r>
            <a:r>
              <a:rPr lang="en-US" altLang="zh-CN">
                <a:latin typeface="Times New Roman" panose="02020603050405020304" pitchFamily="18" charset="0"/>
                <a:ea typeface="宋体" panose="02010600030101010101" pitchFamily="2" charset="-122"/>
                <a:cs typeface="宋体" panose="02010600030101010101" pitchFamily="2" charset="-122"/>
                <a:sym typeface="+mn-ea"/>
              </a:rPr>
              <a:t>  </a:t>
            </a:r>
            <a:endParaRPr lang="zh-CN" altLang="en-US">
              <a:latin typeface="Times New Roman" panose="02020603050405020304" pitchFamily="18" charset="0"/>
              <a:ea typeface="宋体" panose="02010600030101010101" pitchFamily="2" charset="-122"/>
              <a:cs typeface="宋体" panose="02010600030101010101" pitchFamily="2" charset="-122"/>
            </a:endParaRPr>
          </a:p>
          <a:p>
            <a:pPr indent="0" fontAlgn="auto">
              <a:lnSpc>
                <a:spcPct val="125000"/>
              </a:lnSpc>
            </a:pPr>
            <a:endParaRPr lang="zh-CN" altLang="en-US">
              <a:latin typeface="Times New Roman" panose="02020603050405020304" pitchFamily="18" charset="0"/>
              <a:ea typeface="宋体" panose="02010600030101010101" pitchFamily="2" charset="-122"/>
              <a:cs typeface="宋体" panose="02010600030101010101" pitchFamily="2" charset="-122"/>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pP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MATLAB 16</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位浮点数计算实现方式</a:t>
            </a:r>
          </a:p>
        </p:txBody>
      </p:sp>
      <p:sp>
        <p:nvSpPr>
          <p:cNvPr id="9" name="矩形: 圆角 8"/>
          <p:cNvSpPr/>
          <p:nvPr>
            <p:custDataLst>
              <p:tags r:id="rId1"/>
            </p:custDataLst>
          </p:nvPr>
        </p:nvSpPr>
        <p:spPr>
          <a:xfrm>
            <a:off x="664210" y="1113155"/>
            <a:ext cx="10854690" cy="2957830"/>
          </a:xfrm>
          <a:prstGeom prst="roundRect">
            <a:avLst>
              <a:gd name="adj" fmla="val 4578"/>
            </a:avLst>
          </a:prstGeom>
          <a:noFill/>
          <a:ln w="28575">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custDataLst>
              <p:tags r:id="rId2"/>
            </p:custDataLst>
          </p:nvPr>
        </p:nvSpPr>
        <p:spPr>
          <a:xfrm>
            <a:off x="868680" y="1223010"/>
            <a:ext cx="10447655" cy="399415"/>
          </a:xfrm>
          <a:prstGeom prst="rect">
            <a:avLst/>
          </a:prstGeom>
        </p:spPr>
        <p:txBody>
          <a:bodyPr vert="horz" wrap="square" lIns="0" tIns="45720" rIns="91440" bIns="46800" rtlCol="0">
            <a:spAutoFit/>
          </a:bodyPr>
          <a:lstStyle/>
          <a:p>
            <a:pPr marL="342900" marR="0" indent="-342900" defTabSz="914400" fontAlgn="auto">
              <a:lnSpc>
                <a:spcPct val="100000"/>
              </a:lnSpc>
              <a:spcBef>
                <a:spcPts val="1000"/>
              </a:spcBef>
              <a:spcAft>
                <a:spcPts val="0"/>
              </a:spcAft>
              <a:buClrTx/>
              <a:buSzTx/>
              <a:buFont typeface="Wingdings" panose="05000000000000000000" charset="0"/>
              <a:buChar char="l"/>
              <a:defRPr/>
            </a:pPr>
            <a:r>
              <a:rPr kumimoji="0" lang="zh-CN" altLang="en-US" sz="2000" b="1" i="0" cap="none" spc="0" normalizeH="0" noProof="0" dirty="0">
                <a:solidFill>
                  <a:srgbClr val="0070C0"/>
                </a:solidFill>
                <a:latin typeface="微软雅黑" panose="020B0503020204020204" charset="-122"/>
                <a:ea typeface="微软雅黑" panose="020B0503020204020204" charset="-122"/>
                <a:cs typeface="+mn-cs"/>
              </a:rPr>
              <a:t>使用</a:t>
            </a:r>
            <a:r>
              <a:rPr kumimoji="0" lang="en-US" altLang="zh-CN" sz="2000" b="1" i="0" cap="none" spc="0" normalizeH="0" noProof="0" dirty="0">
                <a:solidFill>
                  <a:srgbClr val="0070C0"/>
                </a:solidFill>
                <a:latin typeface="微软雅黑" panose="020B0503020204020204" charset="-122"/>
                <a:ea typeface="微软雅黑" panose="020B0503020204020204" charset="-122"/>
                <a:cs typeface="+mn-cs"/>
              </a:rPr>
              <a:t>c</a:t>
            </a:r>
            <a:r>
              <a:rPr kumimoji="0" lang="zh-CN" altLang="en-US" sz="2000" b="1" i="0" cap="none" spc="0" normalizeH="0" noProof="0" dirty="0">
                <a:solidFill>
                  <a:srgbClr val="0070C0"/>
                </a:solidFill>
                <a:latin typeface="微软雅黑" panose="020B0503020204020204" charset="-122"/>
                <a:ea typeface="微软雅黑" panose="020B0503020204020204" charset="-122"/>
                <a:cs typeface="+mn-cs"/>
              </a:rPr>
              <a:t>语言中的</a:t>
            </a:r>
            <a:r>
              <a:rPr kumimoji="0" sz="2000" b="1" i="0" cap="none" spc="0" normalizeH="0" noProof="0" dirty="0">
                <a:solidFill>
                  <a:srgbClr val="0070C0"/>
                </a:solidFill>
                <a:latin typeface="微软雅黑" panose="020B0503020204020204" charset="-122"/>
                <a:ea typeface="微软雅黑" panose="020B0503020204020204" charset="-122"/>
                <a:cs typeface="+mn-cs"/>
              </a:rPr>
              <a:t>Half Float Library</a:t>
            </a:r>
            <a:r>
              <a:rPr kumimoji="0" lang="zh-CN" altLang="en-US" sz="2000" b="1" i="0" cap="none" spc="0" normalizeH="0" noProof="0" dirty="0">
                <a:solidFill>
                  <a:srgbClr val="0070C0"/>
                </a:solidFill>
                <a:latin typeface="微软雅黑" panose="020B0503020204020204" charset="-122"/>
                <a:ea typeface="微软雅黑" panose="020B0503020204020204" charset="-122"/>
                <a:cs typeface="+mn-cs"/>
              </a:rPr>
              <a:t>实现</a:t>
            </a:r>
            <a:r>
              <a:rPr kumimoji="0" lang="en-US" altLang="zh-CN" sz="2000" b="1" i="0" cap="none" spc="0" normalizeH="0" noProof="0" dirty="0">
                <a:solidFill>
                  <a:srgbClr val="0070C0"/>
                </a:solidFill>
                <a:latin typeface="微软雅黑" panose="020B0503020204020204" charset="-122"/>
                <a:ea typeface="微软雅黑" panose="020B0503020204020204" charset="-122"/>
                <a:cs typeface="+mn-cs"/>
              </a:rPr>
              <a:t>fp16</a:t>
            </a:r>
            <a:r>
              <a:rPr kumimoji="0" lang="zh-CN" altLang="en-US" sz="2000" b="1" i="0" cap="none" spc="0" normalizeH="0" noProof="0" dirty="0">
                <a:solidFill>
                  <a:srgbClr val="0070C0"/>
                </a:solidFill>
                <a:latin typeface="微软雅黑" panose="020B0503020204020204" charset="-122"/>
                <a:ea typeface="微软雅黑" panose="020B0503020204020204" charset="-122"/>
                <a:cs typeface="+mn-cs"/>
              </a:rPr>
              <a:t>计算</a:t>
            </a:r>
            <a:endParaRPr kumimoji="0" lang="zh-CN" altLang="en-US" i="0" cap="none" spc="0" normalizeH="0" noProof="0" dirty="0">
              <a:solidFill>
                <a:srgbClr val="0070C0"/>
              </a:solidFill>
              <a:latin typeface="微软雅黑" panose="020B0503020204020204" charset="-122"/>
              <a:ea typeface="微软雅黑" panose="020B0503020204020204" charset="-122"/>
              <a:cs typeface="+mn-cs"/>
            </a:endParaRPr>
          </a:p>
        </p:txBody>
      </p:sp>
      <p:pic>
        <p:nvPicPr>
          <p:cNvPr id="5" name="图片 4"/>
          <p:cNvPicPr>
            <a:picLocks noChangeAspect="1"/>
          </p:cNvPicPr>
          <p:nvPr>
            <p:custDataLst>
              <p:tags r:id="rId3"/>
            </p:custDataLst>
          </p:nvPr>
        </p:nvPicPr>
        <p:blipFill>
          <a:blip r:embed="rId11"/>
          <a:stretch>
            <a:fillRect/>
          </a:stretch>
        </p:blipFill>
        <p:spPr>
          <a:xfrm>
            <a:off x="868680" y="2754630"/>
            <a:ext cx="4707890" cy="1099185"/>
          </a:xfrm>
          <a:prstGeom prst="rect">
            <a:avLst/>
          </a:prstGeom>
        </p:spPr>
      </p:pic>
      <p:pic>
        <p:nvPicPr>
          <p:cNvPr id="6" name="图片 5"/>
          <p:cNvPicPr>
            <a:picLocks noChangeAspect="1"/>
          </p:cNvPicPr>
          <p:nvPr>
            <p:custDataLst>
              <p:tags r:id="rId4"/>
            </p:custDataLst>
          </p:nvPr>
        </p:nvPicPr>
        <p:blipFill>
          <a:blip r:embed="rId12"/>
          <a:stretch>
            <a:fillRect/>
          </a:stretch>
        </p:blipFill>
        <p:spPr>
          <a:xfrm>
            <a:off x="5835650" y="2818765"/>
            <a:ext cx="2574290" cy="1099185"/>
          </a:xfrm>
          <a:prstGeom prst="rect">
            <a:avLst/>
          </a:prstGeom>
        </p:spPr>
      </p:pic>
      <p:pic>
        <p:nvPicPr>
          <p:cNvPr id="7" name="图片 6"/>
          <p:cNvPicPr>
            <a:picLocks noChangeAspect="1"/>
          </p:cNvPicPr>
          <p:nvPr>
            <p:custDataLst>
              <p:tags r:id="rId5"/>
            </p:custDataLst>
          </p:nvPr>
        </p:nvPicPr>
        <p:blipFill>
          <a:blip r:embed="rId13"/>
          <a:stretch>
            <a:fillRect/>
          </a:stretch>
        </p:blipFill>
        <p:spPr>
          <a:xfrm>
            <a:off x="8885555" y="2779395"/>
            <a:ext cx="2364105" cy="1137285"/>
          </a:xfrm>
          <a:prstGeom prst="rect">
            <a:avLst/>
          </a:prstGeom>
        </p:spPr>
      </p:pic>
      <p:sp>
        <p:nvSpPr>
          <p:cNvPr id="8" name="文本框 7"/>
          <p:cNvSpPr txBox="1"/>
          <p:nvPr/>
        </p:nvSpPr>
        <p:spPr>
          <a:xfrm>
            <a:off x="868680" y="1622425"/>
            <a:ext cx="10529570" cy="1476375"/>
          </a:xfrm>
          <a:prstGeom prst="rect">
            <a:avLst/>
          </a:prstGeom>
          <a:noFill/>
        </p:spPr>
        <p:txBody>
          <a:bodyPr wrap="square" rtlCol="0" anchor="t">
            <a:spAutoFit/>
          </a:bodyPr>
          <a:lstStyle/>
          <a:p>
            <a:pPr indent="0" fontAlgn="auto">
              <a:lnSpc>
                <a:spcPct val="125000"/>
              </a:lnSpc>
            </a:pPr>
            <a:r>
              <a:rPr lang="zh-CN" altLang="en-US">
                <a:latin typeface="Times New Roman" panose="02020603050405020304" pitchFamily="18" charset="0"/>
                <a:ea typeface="宋体" panose="02010600030101010101" pitchFamily="2" charset="-122"/>
                <a:cs typeface="宋体" panose="02010600030101010101" pitchFamily="2" charset="-122"/>
              </a:rPr>
              <a:t>该库直接以半精度(</a:t>
            </a:r>
            <a:r>
              <a:rPr lang="zh-CN" altLang="en-US" sz="1600">
                <a:latin typeface="Times New Roman" panose="02020603050405020304" pitchFamily="18" charset="0"/>
                <a:ea typeface="宋体" panose="02010600030101010101" pitchFamily="2" charset="-122"/>
                <a:cs typeface="宋体" panose="02010600030101010101" pitchFamily="2" charset="-122"/>
                <a:sym typeface="+mn-ea"/>
              </a:rPr>
              <a:t>使用标准的IEEE表示，包括1个符号位、5个指数位和11个尾数位</a:t>
            </a:r>
            <a:r>
              <a:rPr lang="zh-CN" altLang="en-US">
                <a:latin typeface="Times New Roman" panose="02020603050405020304" pitchFamily="18" charset="0"/>
                <a:ea typeface="宋体" panose="02010600030101010101" pitchFamily="2" charset="-122"/>
                <a:cs typeface="宋体" panose="02010600030101010101" pitchFamily="2" charset="-122"/>
                <a:sym typeface="+mn-ea"/>
              </a:rPr>
              <a:t>)</a:t>
            </a:r>
            <a:r>
              <a:rPr lang="zh-CN" altLang="en-US">
                <a:latin typeface="Times New Roman" panose="02020603050405020304" pitchFamily="18" charset="0"/>
                <a:ea typeface="宋体" panose="02010600030101010101" pitchFamily="2" charset="-122"/>
                <a:cs typeface="宋体" panose="02010600030101010101" pitchFamily="2" charset="-122"/>
              </a:rPr>
              <a:t>实现基础运算符和数学函数，而不采用内置的单精度或双精度实现,提供更可靠且符合IEEE的计算结果。</a:t>
            </a:r>
          </a:p>
          <a:p>
            <a:pPr indent="0" fontAlgn="auto">
              <a:lnSpc>
                <a:spcPct val="125000"/>
              </a:lnSpc>
            </a:pPr>
            <a:r>
              <a:rPr lang="zh-CN" altLang="en-US">
                <a:latin typeface="Times New Roman" panose="02020603050405020304" pitchFamily="18" charset="0"/>
                <a:ea typeface="宋体" panose="02010600030101010101" pitchFamily="2" charset="-122"/>
                <a:cs typeface="宋体" panose="02010600030101010101" pitchFamily="2" charset="-122"/>
                <a:sym typeface="+mn-ea"/>
              </a:rPr>
              <a:t>Half Float Library只提供基础的加减乘除运算，其他运算（包括矩阵运算）需要自行编写。</a:t>
            </a:r>
            <a:endParaRPr lang="en-US" altLang="zh-CN">
              <a:latin typeface="Times New Roman" panose="02020603050405020304" pitchFamily="18" charset="0"/>
              <a:ea typeface="宋体" panose="02010600030101010101" pitchFamily="2" charset="-122"/>
              <a:cs typeface="宋体" panose="02010600030101010101" pitchFamily="2" charset="-122"/>
            </a:endParaRPr>
          </a:p>
          <a:p>
            <a:pPr indent="0" fontAlgn="auto">
              <a:lnSpc>
                <a:spcPct val="125000"/>
              </a:lnSpc>
            </a:pPr>
            <a:endParaRPr lang="en-US" altLang="zh-CN">
              <a:latin typeface="Times New Roman" panose="02020603050405020304" pitchFamily="18" charset="0"/>
              <a:ea typeface="宋体" panose="02010600030101010101" pitchFamily="2" charset="-122"/>
              <a:cs typeface="宋体" panose="02010600030101010101" pitchFamily="2" charset="-122"/>
            </a:endParaRPr>
          </a:p>
        </p:txBody>
      </p:sp>
      <p:sp>
        <p:nvSpPr>
          <p:cNvPr id="3" name="文本框 2"/>
          <p:cNvSpPr txBox="1"/>
          <p:nvPr>
            <p:custDataLst>
              <p:tags r:id="rId6"/>
            </p:custDataLst>
          </p:nvPr>
        </p:nvSpPr>
        <p:spPr>
          <a:xfrm>
            <a:off x="868680" y="4362450"/>
            <a:ext cx="8878570" cy="835660"/>
          </a:xfrm>
          <a:prstGeom prst="rect">
            <a:avLst/>
          </a:prstGeom>
        </p:spPr>
        <p:txBody>
          <a:bodyPr vert="horz" wrap="square" lIns="0" tIns="45720" rIns="91440" bIns="46800" rtlCol="0">
            <a:spAutoFit/>
          </a:bodyPr>
          <a:lstStyle/>
          <a:p>
            <a:pPr marL="342900" marR="0" indent="-342900" defTabSz="914400" fontAlgn="auto">
              <a:lnSpc>
                <a:spcPct val="100000"/>
              </a:lnSpc>
              <a:spcBef>
                <a:spcPts val="1000"/>
              </a:spcBef>
              <a:spcAft>
                <a:spcPts val="0"/>
              </a:spcAft>
              <a:buClrTx/>
              <a:buSzTx/>
              <a:buFont typeface="Wingdings" panose="05000000000000000000" charset="0"/>
              <a:buChar char="l"/>
              <a:defRPr/>
            </a:pPr>
            <a:r>
              <a:rPr kumimoji="0" lang="zh-CN" altLang="en-US" sz="2000" b="1" i="0" cap="none" spc="0" normalizeH="0" noProof="0" dirty="0">
                <a:solidFill>
                  <a:srgbClr val="0070C0"/>
                </a:solidFill>
                <a:latin typeface="微软雅黑" panose="020B0503020204020204" charset="-122"/>
                <a:ea typeface="微软雅黑" panose="020B0503020204020204" charset="-122"/>
                <a:cs typeface="+mn-cs"/>
              </a:rPr>
              <a:t>细粒度算子设计</a:t>
            </a:r>
            <a:r>
              <a:rPr kumimoji="0" lang="zh-CN" altLang="en-US" sz="1800" i="0" cap="none" spc="0" normalizeH="0" noProof="0" dirty="0">
                <a:solidFill>
                  <a:srgbClr val="0070C0"/>
                </a:solidFill>
                <a:latin typeface="微软雅黑" panose="020B0503020204020204" charset="-122"/>
                <a:ea typeface="微软雅黑" panose="020B0503020204020204" charset="-122"/>
                <a:cs typeface="+mn-cs"/>
              </a:rPr>
              <a:t>（以最低</a:t>
            </a:r>
            <a:r>
              <a:rPr lang="zh-CN" altLang="en-US" sz="1800" noProof="0" dirty="0">
                <a:solidFill>
                  <a:srgbClr val="0070C0"/>
                </a:solidFill>
                <a:latin typeface="微软雅黑" panose="020B0503020204020204" charset="-122"/>
                <a:ea typeface="微软雅黑" panose="020B0503020204020204" charset="-122"/>
                <a:sym typeface="+mn-ea"/>
              </a:rPr>
              <a:t>计算粒度实现严谨fp16计算）</a:t>
            </a:r>
            <a:endParaRPr lang="zh-CN" altLang="en-US" sz="2000"/>
          </a:p>
          <a:p>
            <a:pPr marL="342900" marR="0" indent="-342900" defTabSz="914400" fontAlgn="auto">
              <a:lnSpc>
                <a:spcPct val="100000"/>
              </a:lnSpc>
              <a:spcBef>
                <a:spcPts val="1000"/>
              </a:spcBef>
              <a:spcAft>
                <a:spcPts val="0"/>
              </a:spcAft>
              <a:buClrTx/>
              <a:buSzTx/>
              <a:buFont typeface="Wingdings" panose="05000000000000000000" charset="0"/>
              <a:buChar char="l"/>
              <a:defRPr/>
            </a:pPr>
            <a:endParaRPr kumimoji="0" lang="zh-CN" altLang="en-US" sz="2000" b="1" i="0" cap="none" spc="0" normalizeH="0" noProof="0" dirty="0">
              <a:solidFill>
                <a:srgbClr val="0070C0"/>
              </a:solidFill>
              <a:latin typeface="微软雅黑" panose="020B0503020204020204" charset="-122"/>
              <a:ea typeface="微软雅黑" panose="020B0503020204020204" charset="-122"/>
              <a:cs typeface="+mn-cs"/>
            </a:endParaRPr>
          </a:p>
        </p:txBody>
      </p:sp>
      <p:graphicFrame>
        <p:nvGraphicFramePr>
          <p:cNvPr id="14" name="表格 13"/>
          <p:cNvGraphicFramePr/>
          <p:nvPr>
            <p:custDataLst>
              <p:tags r:id="rId7"/>
            </p:custDataLst>
          </p:nvPr>
        </p:nvGraphicFramePr>
        <p:xfrm>
          <a:off x="868680" y="4850130"/>
          <a:ext cx="10381615" cy="1534160"/>
        </p:xfrm>
        <a:graphic>
          <a:graphicData uri="http://schemas.openxmlformats.org/drawingml/2006/table">
            <a:tbl>
              <a:tblPr firstRow="1" bandRow="1">
                <a:tableStyleId>{5C22544A-7EE6-4342-B048-85BDC9FD1C3A}</a:tableStyleId>
              </a:tblPr>
              <a:tblGrid>
                <a:gridCol w="2495550">
                  <a:extLst>
                    <a:ext uri="{9D8B030D-6E8A-4147-A177-3AD203B41FA5}">
                      <a16:colId xmlns:a16="http://schemas.microsoft.com/office/drawing/2014/main" val="20000"/>
                    </a:ext>
                  </a:extLst>
                </a:gridCol>
                <a:gridCol w="7886065">
                  <a:extLst>
                    <a:ext uri="{9D8B030D-6E8A-4147-A177-3AD203B41FA5}">
                      <a16:colId xmlns:a16="http://schemas.microsoft.com/office/drawing/2014/main" val="20001"/>
                    </a:ext>
                  </a:extLst>
                </a:gridCol>
              </a:tblGrid>
              <a:tr h="368300">
                <a:tc>
                  <a:txBody>
                    <a:bodyPr/>
                    <a:lstStyle/>
                    <a:p>
                      <a:pPr algn="ctr">
                        <a:buNone/>
                      </a:pPr>
                      <a:r>
                        <a:rPr lang="zh-CN" altLang="en-US"/>
                        <a:t>类别</a:t>
                      </a:r>
                    </a:p>
                  </a:txBody>
                  <a:tcPr/>
                </a:tc>
                <a:tc>
                  <a:txBody>
                    <a:bodyPr/>
                    <a:lstStyle/>
                    <a:p>
                      <a:pPr algn="ctr">
                        <a:buNone/>
                      </a:pPr>
                      <a:r>
                        <a:rPr lang="zh-CN" altLang="en-US"/>
                        <a:t>算子</a:t>
                      </a:r>
                    </a:p>
                  </a:txBody>
                  <a:tcPr/>
                </a:tc>
                <a:extLst>
                  <a:ext uri="{0D108BD9-81ED-4DB2-BD59-A6C34878D82A}">
                    <a16:rowId xmlns:a16="http://schemas.microsoft.com/office/drawing/2014/main" val="10000"/>
                  </a:ext>
                </a:extLst>
              </a:tr>
              <a:tr h="368300">
                <a:tc>
                  <a:txBody>
                    <a:bodyPr/>
                    <a:lstStyle/>
                    <a:p>
                      <a:pPr algn="ctr">
                        <a:buNone/>
                      </a:pPr>
                      <a:r>
                        <a:rPr lang="zh-CN" altLang="en-US"/>
                        <a:t>实数基础运算</a:t>
                      </a:r>
                    </a:p>
                  </a:txBody>
                  <a:tcPr/>
                </a:tc>
                <a:tc>
                  <a:txBody>
                    <a:bodyPr/>
                    <a:lstStyle/>
                    <a:p>
                      <a:pPr algn="ctr">
                        <a:buNone/>
                      </a:pPr>
                      <a:r>
                        <a:rPr lang="zh-CN" altLang="en-US"/>
                        <a:t>加法、减法、乘法、除法、开方</a:t>
                      </a:r>
                    </a:p>
                  </a:txBody>
                  <a:tcPr/>
                </a:tc>
                <a:extLst>
                  <a:ext uri="{0D108BD9-81ED-4DB2-BD59-A6C34878D82A}">
                    <a16:rowId xmlns:a16="http://schemas.microsoft.com/office/drawing/2014/main" val="10001"/>
                  </a:ext>
                </a:extLst>
              </a:tr>
              <a:tr h="368300">
                <a:tc>
                  <a:txBody>
                    <a:bodyPr/>
                    <a:lstStyle/>
                    <a:p>
                      <a:pPr algn="ctr">
                        <a:buNone/>
                      </a:pPr>
                      <a:r>
                        <a:rPr lang="zh-CN" altLang="en-US"/>
                        <a:t>复数基础运算</a:t>
                      </a:r>
                    </a:p>
                  </a:txBody>
                  <a:tcPr/>
                </a:tc>
                <a:tc>
                  <a:txBody>
                    <a:bodyPr/>
                    <a:lstStyle/>
                    <a:p>
                      <a:pPr algn="ctr">
                        <a:buNone/>
                      </a:pPr>
                      <a:r>
                        <a:rPr lang="zh-CN" altLang="en-US" sz="1800">
                          <a:sym typeface="+mn-ea"/>
                        </a:rPr>
                        <a:t>加法、减法、乘法、除法、开方</a:t>
                      </a:r>
                      <a:endParaRPr lang="zh-CN" altLang="en-US"/>
                    </a:p>
                  </a:txBody>
                  <a:tcPr/>
                </a:tc>
                <a:extLst>
                  <a:ext uri="{0D108BD9-81ED-4DB2-BD59-A6C34878D82A}">
                    <a16:rowId xmlns:a16="http://schemas.microsoft.com/office/drawing/2014/main" val="10002"/>
                  </a:ext>
                </a:extLst>
              </a:tr>
              <a:tr h="429260">
                <a:tc>
                  <a:txBody>
                    <a:bodyPr/>
                    <a:lstStyle/>
                    <a:p>
                      <a:pPr algn="ctr">
                        <a:buNone/>
                      </a:pPr>
                      <a:r>
                        <a:rPr lang="zh-CN" altLang="en-US"/>
                        <a:t>矩阵运算</a:t>
                      </a:r>
                    </a:p>
                  </a:txBody>
                  <a:tcPr/>
                </a:tc>
                <a:tc>
                  <a:txBody>
                    <a:bodyPr/>
                    <a:lstStyle/>
                    <a:p>
                      <a:pPr algn="ctr">
                        <a:buNone/>
                      </a:pPr>
                      <a:r>
                        <a:rPr lang="zh-CN" altLang="en-US"/>
                        <a:t>矩阵加法、矩阵减法、矩阵乘法、矩阵点乘、矩阵点除（基于基础运算）</a:t>
                      </a:r>
                    </a:p>
                  </a:txBody>
                  <a:tcPr/>
                </a:tc>
                <a:extLst>
                  <a:ext uri="{0D108BD9-81ED-4DB2-BD59-A6C34878D82A}">
                    <a16:rowId xmlns:a16="http://schemas.microsoft.com/office/drawing/2014/main" val="10003"/>
                  </a:ext>
                </a:extLst>
              </a:tr>
            </a:tbl>
          </a:graphicData>
        </a:graphic>
      </p:graphicFrame>
      <p:sp>
        <p:nvSpPr>
          <p:cNvPr id="17" name="矩形: 圆角 9"/>
          <p:cNvSpPr/>
          <p:nvPr>
            <p:custDataLst>
              <p:tags r:id="rId8"/>
            </p:custDataLst>
          </p:nvPr>
        </p:nvSpPr>
        <p:spPr>
          <a:xfrm>
            <a:off x="633730" y="4260850"/>
            <a:ext cx="10884535" cy="2230755"/>
          </a:xfrm>
          <a:prstGeom prst="roundRect">
            <a:avLst>
              <a:gd name="adj" fmla="val 4889"/>
            </a:avLst>
          </a:prstGeom>
          <a:noFill/>
          <a:ln w="28575">
            <a:solidFill>
              <a:srgbClr val="92D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2D050"/>
              </a:solidFill>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R="0" indent="0" defTabSz="914400" fontAlgn="auto">
              <a:lnSpc>
                <a:spcPct val="100000"/>
              </a:lnSpc>
              <a:spcBef>
                <a:spcPts val="1000"/>
              </a:spcBef>
              <a:spcAft>
                <a:spcPts val="0"/>
              </a:spcAft>
              <a:buClrTx/>
              <a:buSzTx/>
              <a:buFont typeface="Arial" panose="020B0604020202020204" pitchFamily="34" charset="0"/>
              <a:buNone/>
            </a:pPr>
            <a:r>
              <a:rPr kumimoji="0" lang="en-US" altLang="zh-CN" sz="2000" b="1" i="0" kern="1200" cap="none" spc="0" normalizeH="0" baseline="0" noProof="0" dirty="0">
                <a:solidFill>
                  <a:srgbClr val="3D5864"/>
                </a:solidFill>
                <a:latin typeface="微软雅黑" panose="020B0503020204020204" charset="-122"/>
                <a:ea typeface="微软雅黑" panose="020B0503020204020204" charset="-122"/>
                <a:cs typeface="+mn-cs"/>
              </a:rPr>
              <a:t>MATLAB 16</a:t>
            </a:r>
            <a:r>
              <a:rPr kumimoji="0" lang="zh-CN" altLang="en-US" sz="2000" b="1" i="0" kern="1200" cap="none" spc="0" normalizeH="0" baseline="0" noProof="0" dirty="0">
                <a:solidFill>
                  <a:srgbClr val="3D5864"/>
                </a:solidFill>
                <a:latin typeface="微软雅黑" panose="020B0503020204020204" charset="-122"/>
                <a:ea typeface="微软雅黑" panose="020B0503020204020204" charset="-122"/>
                <a:cs typeface="+mn-cs"/>
              </a:rPr>
              <a:t>位浮点数计算实现方案调研</a:t>
            </a:r>
          </a:p>
        </p:txBody>
      </p:sp>
      <p:sp>
        <p:nvSpPr>
          <p:cNvPr id="9" name="矩形: 圆角 8"/>
          <p:cNvSpPr/>
          <p:nvPr>
            <p:custDataLst>
              <p:tags r:id="rId1"/>
            </p:custDataLst>
          </p:nvPr>
        </p:nvSpPr>
        <p:spPr>
          <a:xfrm>
            <a:off x="664210" y="1113155"/>
            <a:ext cx="10854690" cy="4939030"/>
          </a:xfrm>
          <a:prstGeom prst="roundRect">
            <a:avLst>
              <a:gd name="adj" fmla="val 4578"/>
            </a:avLst>
          </a:prstGeom>
          <a:noFill/>
          <a:ln w="28575">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圆角 9"/>
          <p:cNvSpPr/>
          <p:nvPr>
            <p:custDataLst>
              <p:tags r:id="rId2"/>
            </p:custDataLst>
          </p:nvPr>
        </p:nvSpPr>
        <p:spPr>
          <a:xfrm>
            <a:off x="3895090" y="7361555"/>
            <a:ext cx="10854055" cy="1987550"/>
          </a:xfrm>
          <a:prstGeom prst="roundRect">
            <a:avLst>
              <a:gd name="adj" fmla="val 4889"/>
            </a:avLst>
          </a:prstGeom>
          <a:noFill/>
          <a:ln w="28575">
            <a:solidFill>
              <a:srgbClr val="92D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2D050"/>
              </a:solidFill>
            </a:endParaRPr>
          </a:p>
        </p:txBody>
      </p:sp>
      <p:sp>
        <p:nvSpPr>
          <p:cNvPr id="4" name="文本框 3"/>
          <p:cNvSpPr txBox="1"/>
          <p:nvPr>
            <p:custDataLst>
              <p:tags r:id="rId3"/>
            </p:custDataLst>
          </p:nvPr>
        </p:nvSpPr>
        <p:spPr>
          <a:xfrm>
            <a:off x="868680" y="1223010"/>
            <a:ext cx="10447655" cy="399415"/>
          </a:xfrm>
          <a:prstGeom prst="rect">
            <a:avLst/>
          </a:prstGeom>
        </p:spPr>
        <p:txBody>
          <a:bodyPr vert="horz" wrap="square" lIns="0" tIns="45720" rIns="91440" bIns="46800" rtlCol="0">
            <a:spAutoFit/>
          </a:bodyPr>
          <a:lstStyle/>
          <a:p>
            <a:pPr marL="342900" marR="0" indent="-342900" defTabSz="914400" fontAlgn="auto">
              <a:lnSpc>
                <a:spcPct val="100000"/>
              </a:lnSpc>
              <a:spcBef>
                <a:spcPts val="1000"/>
              </a:spcBef>
              <a:spcAft>
                <a:spcPts val="0"/>
              </a:spcAft>
              <a:buClrTx/>
              <a:buSzTx/>
              <a:buFont typeface="Wingdings" panose="05000000000000000000" charset="0"/>
              <a:buChar char="l"/>
              <a:defRPr/>
            </a:pPr>
            <a:r>
              <a:rPr kumimoji="0" lang="en-US" altLang="zh-CN" sz="2000" b="1" i="0" cap="none" spc="0" normalizeH="0" noProof="0" dirty="0">
                <a:solidFill>
                  <a:srgbClr val="0070C0"/>
                </a:solidFill>
                <a:latin typeface="微软雅黑" panose="020B0503020204020204" charset="-122"/>
                <a:ea typeface="微软雅黑" panose="020B0503020204020204" charset="-122"/>
                <a:cs typeface="+mn-cs"/>
              </a:rPr>
              <a:t>FP16</a:t>
            </a:r>
            <a:r>
              <a:rPr kumimoji="0" lang="zh-CN" altLang="en-US" sz="2000" b="1" i="0" cap="none" spc="0" normalizeH="0" noProof="0" dirty="0">
                <a:solidFill>
                  <a:srgbClr val="0070C0"/>
                </a:solidFill>
                <a:latin typeface="微软雅黑" panose="020B0503020204020204" charset="-122"/>
                <a:ea typeface="微软雅黑" panose="020B0503020204020204" charset="-122"/>
                <a:cs typeface="+mn-cs"/>
              </a:rPr>
              <a:t>计算方案的对比分析</a:t>
            </a:r>
          </a:p>
        </p:txBody>
      </p:sp>
      <p:sp>
        <p:nvSpPr>
          <p:cNvPr id="8" name="文本框 7"/>
          <p:cNvSpPr txBox="1"/>
          <p:nvPr/>
        </p:nvSpPr>
        <p:spPr>
          <a:xfrm>
            <a:off x="871855" y="1504950"/>
            <a:ext cx="10529570" cy="2179320"/>
          </a:xfrm>
          <a:prstGeom prst="rect">
            <a:avLst/>
          </a:prstGeom>
          <a:noFill/>
        </p:spPr>
        <p:txBody>
          <a:bodyPr wrap="square" rtlCol="0" anchor="t">
            <a:noAutofit/>
          </a:bodyPr>
          <a:lstStyle/>
          <a:p>
            <a:pPr indent="0" fontAlgn="auto">
              <a:lnSpc>
                <a:spcPct val="150000"/>
              </a:lnSpc>
            </a:pPr>
            <a:r>
              <a:rPr lang="en-US" altLang="zh-CN">
                <a:latin typeface="Times New Roman" panose="02020603050405020304" pitchFamily="18" charset="0"/>
                <a:ea typeface="宋体" panose="02010600030101010101" pitchFamily="2" charset="-122"/>
                <a:cs typeface="宋体" panose="02010600030101010101" pitchFamily="2" charset="-122"/>
              </a:rPr>
              <a:t>     </a:t>
            </a:r>
            <a:r>
              <a:rPr lang="zh-CN" altLang="en-US">
                <a:latin typeface="Times New Roman" panose="02020603050405020304" pitchFamily="18" charset="0"/>
                <a:ea typeface="宋体" panose="02010600030101010101" pitchFamily="2" charset="-122"/>
                <a:cs typeface="宋体" panose="02010600030101010101" pitchFamily="2" charset="-122"/>
              </a:rPr>
              <a:t>参考方案：文献</a:t>
            </a:r>
            <a:r>
              <a:rPr lang="en-US" altLang="zh-CN">
                <a:latin typeface="Times New Roman" panose="02020603050405020304" pitchFamily="18" charset="0"/>
                <a:ea typeface="宋体" panose="02010600030101010101" pitchFamily="2" charset="-122"/>
                <a:cs typeface="宋体" panose="02010600030101010101" pitchFamily="2" charset="-122"/>
              </a:rPr>
              <a:t>[1]</a:t>
            </a:r>
            <a:r>
              <a:rPr lang="zh-CN" altLang="en-US">
                <a:latin typeface="Times New Roman" panose="02020603050405020304" pitchFamily="18" charset="0"/>
                <a:ea typeface="宋体" panose="02010600030101010101" pitchFamily="2" charset="-122"/>
                <a:cs typeface="宋体" panose="02010600030101010101" pitchFamily="2" charset="-122"/>
              </a:rPr>
              <a:t>通过将操作数转换为 fp32 或 fp64,在 fp32 或 fp64 中执行操作，然后利用</a:t>
            </a:r>
            <a:r>
              <a:rPr lang="en-US" altLang="zh-CN">
                <a:latin typeface="Times New Roman" panose="02020603050405020304" pitchFamily="18" charset="0"/>
                <a:ea typeface="宋体" panose="02010600030101010101" pitchFamily="2" charset="-122"/>
                <a:cs typeface="宋体" panose="02010600030101010101" pitchFamily="2" charset="-122"/>
              </a:rPr>
              <a:t>chop()</a:t>
            </a:r>
            <a:r>
              <a:rPr lang="zh-CN" altLang="en-US">
                <a:latin typeface="Times New Roman" panose="02020603050405020304" pitchFamily="18" charset="0"/>
                <a:ea typeface="宋体" panose="02010600030101010101" pitchFamily="2" charset="-122"/>
                <a:cs typeface="宋体" panose="02010600030101010101" pitchFamily="2" charset="-122"/>
              </a:rPr>
              <a:t>函数</a:t>
            </a:r>
            <a:r>
              <a:rPr lang="en-US" altLang="zh-CN">
                <a:latin typeface="Times New Roman" panose="02020603050405020304" pitchFamily="18" charset="0"/>
                <a:ea typeface="宋体" panose="02010600030101010101" pitchFamily="2" charset="-122"/>
                <a:cs typeface="宋体" panose="02010600030101010101" pitchFamily="2" charset="-122"/>
              </a:rPr>
              <a:t>将结果舍入回目标格式fp16，</a:t>
            </a:r>
            <a:r>
              <a:rPr lang="zh-CN" altLang="en-US">
                <a:latin typeface="Times New Roman" panose="02020603050405020304" pitchFamily="18" charset="0"/>
                <a:ea typeface="宋体" panose="02010600030101010101" pitchFamily="2" charset="-122"/>
                <a:cs typeface="宋体" panose="02010600030101010101" pitchFamily="2" charset="-122"/>
              </a:rPr>
              <a:t>从而仿真</a:t>
            </a:r>
            <a:r>
              <a:rPr lang="en-US" altLang="zh-CN">
                <a:latin typeface="Times New Roman" panose="02020603050405020304" pitchFamily="18" charset="0"/>
                <a:ea typeface="宋体" panose="02010600030101010101" pitchFamily="2" charset="-122"/>
                <a:cs typeface="宋体" panose="02010600030101010101" pitchFamily="2" charset="-122"/>
              </a:rPr>
              <a:t>fp16</a:t>
            </a:r>
            <a:r>
              <a:rPr lang="zh-CN" altLang="en-US">
                <a:latin typeface="Times New Roman" panose="02020603050405020304" pitchFamily="18" charset="0"/>
                <a:ea typeface="宋体" panose="02010600030101010101" pitchFamily="2" charset="-122"/>
                <a:cs typeface="宋体" panose="02010600030101010101" pitchFamily="2" charset="-122"/>
              </a:rPr>
              <a:t>计算。</a:t>
            </a:r>
            <a:r>
              <a:rPr lang="zh-CN" altLang="en-US">
                <a:latin typeface="Times New Roman" panose="02020603050405020304" pitchFamily="18" charset="0"/>
                <a:ea typeface="宋体" panose="02010600030101010101" pitchFamily="2" charset="-122"/>
                <a:cs typeface="宋体" panose="02010600030101010101" pitchFamily="2" charset="-122"/>
                <a:sym typeface="+mn-ea"/>
              </a:rPr>
              <a:t>但是</a:t>
            </a:r>
            <a:r>
              <a:rPr lang="en-US" altLang="zh-CN">
                <a:latin typeface="Times New Roman" panose="02020603050405020304" pitchFamily="18" charset="0"/>
                <a:ea typeface="宋体" panose="02010600030101010101" pitchFamily="2" charset="-122"/>
                <a:cs typeface="宋体" panose="02010600030101010101" pitchFamily="2" charset="-122"/>
                <a:sym typeface="+mn-ea"/>
              </a:rPr>
              <a:t>它产生的结果比来自真</a:t>
            </a:r>
            <a:r>
              <a:rPr lang="en-US" altLang="zh-CN">
                <a:latin typeface="Times New Roman" panose="02020603050405020304" pitchFamily="18" charset="0"/>
                <a:ea typeface="宋体" panose="02010600030101010101" pitchFamily="2" charset="-122"/>
                <a:cs typeface="宋体" panose="02010600030101010101" pitchFamily="2" charset="-122"/>
              </a:rPr>
              <a:t>正的低精度计算的结果更精确</a:t>
            </a:r>
            <a:r>
              <a:rPr lang="zh-CN" altLang="en-US">
                <a:latin typeface="Times New Roman" panose="02020603050405020304" pitchFamily="18" charset="0"/>
                <a:ea typeface="宋体" panose="02010600030101010101" pitchFamily="2" charset="-122"/>
                <a:cs typeface="宋体" panose="02010600030101010101" pitchFamily="2" charset="-122"/>
              </a:rPr>
              <a:t>，无法真正做到低精度计算。</a:t>
            </a:r>
          </a:p>
          <a:p>
            <a:pPr indent="0" fontAlgn="auto">
              <a:lnSpc>
                <a:spcPct val="150000"/>
              </a:lnSpc>
            </a:pPr>
            <a:r>
              <a:rPr lang="en-US" altLang="zh-CN">
                <a:latin typeface="Times New Roman" panose="02020603050405020304" pitchFamily="18" charset="0"/>
                <a:ea typeface="宋体" panose="02010600030101010101" pitchFamily="2" charset="-122"/>
                <a:cs typeface="宋体" panose="02010600030101010101" pitchFamily="2" charset="-122"/>
              </a:rPr>
              <a:t>   </a:t>
            </a:r>
            <a:r>
              <a:rPr lang="zh-CN" altLang="en-US">
                <a:latin typeface="Times New Roman" panose="02020603050405020304" pitchFamily="18" charset="0"/>
                <a:ea typeface="宋体" panose="02010600030101010101" pitchFamily="2" charset="-122"/>
                <a:cs typeface="宋体" panose="02010600030101010101" pitchFamily="2" charset="-122"/>
              </a:rPr>
              <a:t>下图比较了fp16算法中矩阵乘法的两种实现：第一个在fp16中执行每个运算，第二个在fp64中计算乘积，然后舍入到fp16，可以证明fp64</a:t>
            </a:r>
            <a:r>
              <a:rPr lang="en-US" altLang="zh-CN">
                <a:latin typeface="Times New Roman" panose="02020603050405020304" pitchFamily="18" charset="0"/>
                <a:ea typeface="宋体" panose="02010600030101010101" pitchFamily="2" charset="-122"/>
                <a:cs typeface="宋体" panose="02010600030101010101" pitchFamily="2" charset="-122"/>
              </a:rPr>
              <a:t>→</a:t>
            </a:r>
            <a:r>
              <a:rPr lang="zh-CN" altLang="en-US">
                <a:latin typeface="Times New Roman" panose="02020603050405020304" pitchFamily="18" charset="0"/>
                <a:ea typeface="宋体" panose="02010600030101010101" pitchFamily="2" charset="-122"/>
                <a:cs typeface="宋体" panose="02010600030101010101" pitchFamily="2" charset="-122"/>
              </a:rPr>
              <a:t>fp16</a:t>
            </a:r>
            <a:r>
              <a:rPr lang="zh-CN" altLang="en-US">
                <a:latin typeface="Times New Roman" panose="02020603050405020304" pitchFamily="18" charset="0"/>
                <a:ea typeface="宋体" panose="02010600030101010101" pitchFamily="2" charset="-122"/>
                <a:cs typeface="宋体" panose="02010600030101010101" pitchFamily="2" charset="-122"/>
                <a:sym typeface="+mn-ea"/>
              </a:rPr>
              <a:t>误差界限是常数。而</a:t>
            </a:r>
            <a:r>
              <a:rPr lang="zh-CN" altLang="en-US">
                <a:latin typeface="Times New Roman" panose="02020603050405020304" pitchFamily="18" charset="0"/>
                <a:ea typeface="宋体" panose="02010600030101010101" pitchFamily="2" charset="-122"/>
                <a:cs typeface="宋体" panose="02010600030101010101" pitchFamily="2" charset="-122"/>
              </a:rPr>
              <a:t>fp16计算误差与维度n成比例增长。</a:t>
            </a:r>
          </a:p>
          <a:p>
            <a:pPr indent="0" fontAlgn="auto">
              <a:lnSpc>
                <a:spcPct val="150000"/>
              </a:lnSpc>
            </a:pPr>
            <a:endParaRPr lang="zh-CN" altLang="en-US">
              <a:latin typeface="Times New Roman" panose="02020603050405020304" pitchFamily="18" charset="0"/>
              <a:ea typeface="宋体" panose="02010600030101010101" pitchFamily="2" charset="-122"/>
              <a:cs typeface="宋体" panose="02010600030101010101" pitchFamily="2" charset="-122"/>
            </a:endParaRPr>
          </a:p>
        </p:txBody>
      </p:sp>
      <p:sp>
        <p:nvSpPr>
          <p:cNvPr id="11" name="文本框 10"/>
          <p:cNvSpPr txBox="1"/>
          <p:nvPr>
            <p:custDataLst>
              <p:tags r:id="rId4"/>
            </p:custDataLst>
          </p:nvPr>
        </p:nvSpPr>
        <p:spPr>
          <a:xfrm>
            <a:off x="4099560" y="7443470"/>
            <a:ext cx="9878695" cy="399415"/>
          </a:xfrm>
          <a:prstGeom prst="rect">
            <a:avLst/>
          </a:prstGeom>
        </p:spPr>
        <p:txBody>
          <a:bodyPr vert="horz" wrap="square" lIns="0" tIns="45720" rIns="91440" bIns="46800" rtlCol="0">
            <a:spAutoFit/>
          </a:bodyPr>
          <a:lstStyle/>
          <a:p>
            <a:pPr marL="342900" marR="0" indent="-342900" defTabSz="914400" fontAlgn="auto">
              <a:lnSpc>
                <a:spcPct val="100000"/>
              </a:lnSpc>
              <a:spcBef>
                <a:spcPts val="1000"/>
              </a:spcBef>
              <a:spcAft>
                <a:spcPts val="0"/>
              </a:spcAft>
              <a:buClrTx/>
              <a:buSzTx/>
              <a:buFont typeface="Wingdings" panose="05000000000000000000" charset="0"/>
              <a:buChar char="l"/>
              <a:defRPr/>
            </a:pPr>
            <a:r>
              <a:rPr kumimoji="0" lang="zh-CN" altLang="en-US" sz="2000" b="1" i="0" cap="none" spc="0" normalizeH="0" noProof="0" dirty="0">
                <a:solidFill>
                  <a:srgbClr val="0070C0"/>
                </a:solidFill>
                <a:latin typeface="微软雅黑" panose="020B0503020204020204" charset="-122"/>
                <a:ea typeface="微软雅黑" panose="020B0503020204020204" charset="-122"/>
                <a:cs typeface="+mn-cs"/>
              </a:rPr>
              <a:t>调用</a:t>
            </a:r>
            <a:r>
              <a:rPr kumimoji="0" lang="en-US" altLang="zh-CN" sz="2000" b="1" i="0" cap="none" spc="0" normalizeH="0" noProof="0" dirty="0">
                <a:solidFill>
                  <a:srgbClr val="0070C0"/>
                </a:solidFill>
                <a:latin typeface="微软雅黑" panose="020B0503020204020204" charset="-122"/>
                <a:ea typeface="微软雅黑" panose="020B0503020204020204" charset="-122"/>
                <a:cs typeface="+mn-cs"/>
              </a:rPr>
              <a:t>MATLAB</a:t>
            </a:r>
            <a:r>
              <a:rPr kumimoji="0" lang="zh-CN" altLang="en-US" sz="2000" b="1" i="0" cap="none" spc="0" normalizeH="0" noProof="0" dirty="0">
                <a:solidFill>
                  <a:srgbClr val="0070C0"/>
                </a:solidFill>
                <a:latin typeface="微软雅黑" panose="020B0503020204020204" charset="-122"/>
                <a:ea typeface="微软雅黑" panose="020B0503020204020204" charset="-122"/>
                <a:cs typeface="+mn-cs"/>
              </a:rPr>
              <a:t>中的</a:t>
            </a:r>
            <a:r>
              <a:rPr kumimoji="0" lang="en-US" altLang="zh-CN" sz="2000" b="1" i="0" cap="none" spc="0" normalizeH="0" noProof="0" dirty="0">
                <a:solidFill>
                  <a:srgbClr val="0070C0"/>
                </a:solidFill>
                <a:latin typeface="微软雅黑" panose="020B0503020204020204" charset="-122"/>
                <a:ea typeface="微软雅黑" panose="020B0503020204020204" charset="-122"/>
                <a:cs typeface="+mn-cs"/>
              </a:rPr>
              <a:t>MEX函数，</a:t>
            </a:r>
            <a:r>
              <a:rPr kumimoji="0" lang="zh-CN" altLang="en-US" sz="2000" b="1" i="0" cap="none" spc="0" normalizeH="0" noProof="0" dirty="0">
                <a:solidFill>
                  <a:srgbClr val="0070C0"/>
                </a:solidFill>
                <a:latin typeface="微软雅黑" panose="020B0503020204020204" charset="-122"/>
                <a:ea typeface="微软雅黑" panose="020B0503020204020204" charset="-122"/>
                <a:cs typeface="+mn-cs"/>
              </a:rPr>
              <a:t>实现</a:t>
            </a:r>
            <a:r>
              <a:rPr kumimoji="0" lang="en-US" altLang="zh-CN" sz="2000" b="1" i="0" cap="none" spc="0" normalizeH="0" noProof="0" dirty="0">
                <a:solidFill>
                  <a:srgbClr val="0070C0"/>
                </a:solidFill>
                <a:latin typeface="微软雅黑" panose="020B0503020204020204" charset="-122"/>
                <a:ea typeface="微软雅黑" panose="020B0503020204020204" charset="-122"/>
                <a:cs typeface="+mn-cs"/>
              </a:rPr>
              <a:t>MATLAB与C/C++代码</a:t>
            </a:r>
            <a:r>
              <a:rPr kumimoji="0" lang="zh-CN" altLang="en-US" sz="2000" b="1" i="0" cap="none" spc="0" normalizeH="0" noProof="0" dirty="0">
                <a:solidFill>
                  <a:srgbClr val="0070C0"/>
                </a:solidFill>
                <a:latin typeface="微软雅黑" panose="020B0503020204020204" charset="-122"/>
                <a:ea typeface="微软雅黑" panose="020B0503020204020204" charset="-122"/>
                <a:cs typeface="+mn-cs"/>
              </a:rPr>
              <a:t>之间的</a:t>
            </a:r>
            <a:r>
              <a:rPr kumimoji="0" lang="en-US" altLang="zh-CN" sz="2000" b="1" i="0" cap="none" spc="0" normalizeH="0" noProof="0" dirty="0">
                <a:solidFill>
                  <a:srgbClr val="0070C0"/>
                </a:solidFill>
                <a:latin typeface="微软雅黑" panose="020B0503020204020204" charset="-122"/>
                <a:ea typeface="微软雅黑" panose="020B0503020204020204" charset="-122"/>
                <a:cs typeface="+mn-cs"/>
              </a:rPr>
              <a:t>交互</a:t>
            </a:r>
          </a:p>
        </p:txBody>
      </p:sp>
      <p:sp>
        <p:nvSpPr>
          <p:cNvPr id="12" name="文本框 11"/>
          <p:cNvSpPr txBox="1"/>
          <p:nvPr/>
        </p:nvSpPr>
        <p:spPr>
          <a:xfrm>
            <a:off x="4100195" y="7770495"/>
            <a:ext cx="10447020" cy="828040"/>
          </a:xfrm>
          <a:prstGeom prst="rect">
            <a:avLst/>
          </a:prstGeom>
          <a:noFill/>
        </p:spPr>
        <p:txBody>
          <a:bodyPr wrap="square" rtlCol="0" anchor="t">
            <a:noAutofit/>
          </a:bodyPr>
          <a:lstStyle/>
          <a:p>
            <a:pPr indent="0" fontAlgn="auto">
              <a:lnSpc>
                <a:spcPct val="125000"/>
              </a:lnSpc>
            </a:pPr>
            <a:r>
              <a:rPr lang="zh-CN" altLang="en-US">
                <a:latin typeface="Times New Roman" panose="02020603050405020304" pitchFamily="18" charset="0"/>
                <a:ea typeface="宋体" panose="02010600030101010101" pitchFamily="2" charset="-122"/>
                <a:cs typeface="宋体" panose="02010600030101010101" pitchFamily="2" charset="-122"/>
              </a:rPr>
              <a:t>MEX函数允许在MATLAB环境中调用和运行用C或C++编写的外部函数或程序。</a:t>
            </a:r>
          </a:p>
        </p:txBody>
      </p:sp>
      <p:pic>
        <p:nvPicPr>
          <p:cNvPr id="13" name="图片 12"/>
          <p:cNvPicPr>
            <a:picLocks noChangeAspect="1"/>
          </p:cNvPicPr>
          <p:nvPr>
            <p:custDataLst>
              <p:tags r:id="rId5"/>
            </p:custDataLst>
          </p:nvPr>
        </p:nvPicPr>
        <p:blipFill>
          <a:blip r:embed="rId11"/>
          <a:srcRect b="38447"/>
          <a:stretch>
            <a:fillRect/>
          </a:stretch>
        </p:blipFill>
        <p:spPr>
          <a:xfrm>
            <a:off x="4213225" y="8404225"/>
            <a:ext cx="3131820" cy="619125"/>
          </a:xfrm>
          <a:prstGeom prst="rect">
            <a:avLst/>
          </a:prstGeom>
        </p:spPr>
      </p:pic>
      <p:pic>
        <p:nvPicPr>
          <p:cNvPr id="15" name="图片 14"/>
          <p:cNvPicPr>
            <a:picLocks noChangeAspect="1"/>
          </p:cNvPicPr>
          <p:nvPr>
            <p:custDataLst>
              <p:tags r:id="rId6"/>
            </p:custDataLst>
          </p:nvPr>
        </p:nvPicPr>
        <p:blipFill>
          <a:blip r:embed="rId12"/>
          <a:stretch>
            <a:fillRect/>
          </a:stretch>
        </p:blipFill>
        <p:spPr>
          <a:xfrm>
            <a:off x="7770495" y="8413750"/>
            <a:ext cx="2804160" cy="609600"/>
          </a:xfrm>
          <a:prstGeom prst="rect">
            <a:avLst/>
          </a:prstGeom>
        </p:spPr>
      </p:pic>
      <p:pic>
        <p:nvPicPr>
          <p:cNvPr id="16" name="图片 15"/>
          <p:cNvPicPr>
            <a:picLocks noChangeAspect="1"/>
          </p:cNvPicPr>
          <p:nvPr>
            <p:custDataLst>
              <p:tags r:id="rId7"/>
            </p:custDataLst>
          </p:nvPr>
        </p:nvPicPr>
        <p:blipFill>
          <a:blip r:embed="rId13"/>
          <a:stretch>
            <a:fillRect/>
          </a:stretch>
        </p:blipFill>
        <p:spPr>
          <a:xfrm>
            <a:off x="11401425" y="8314055"/>
            <a:ext cx="2720340" cy="899795"/>
          </a:xfrm>
          <a:prstGeom prst="rect">
            <a:avLst/>
          </a:prstGeom>
        </p:spPr>
      </p:pic>
      <p:sp>
        <p:nvSpPr>
          <p:cNvPr id="3" name="文本框 2"/>
          <p:cNvSpPr txBox="1"/>
          <p:nvPr/>
        </p:nvSpPr>
        <p:spPr>
          <a:xfrm>
            <a:off x="269875" y="6136640"/>
            <a:ext cx="11527790" cy="64516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[1] </a:t>
            </a:r>
            <a:r>
              <a:rPr>
                <a:latin typeface="Times New Roman" panose="02020603050405020304" pitchFamily="18" charset="0"/>
                <a:cs typeface="Times New Roman" panose="02020603050405020304" pitchFamily="18" charset="0"/>
              </a:rPr>
              <a:t>N. J. Higham and S. Pranesh. “</a:t>
            </a:r>
            <a:r>
              <a:rPr b="1">
                <a:latin typeface="Times New Roman" panose="02020603050405020304" pitchFamily="18" charset="0"/>
                <a:cs typeface="Times New Roman" panose="02020603050405020304" pitchFamily="18" charset="0"/>
              </a:rPr>
              <a:t>Simulating low precision floating-point arithmetic</a:t>
            </a:r>
            <a:r>
              <a:rPr>
                <a:latin typeface="Times New Roman" panose="02020603050405020304" pitchFamily="18" charset="0"/>
                <a:cs typeface="Times New Roman" panose="02020603050405020304" pitchFamily="18" charset="0"/>
              </a:rPr>
              <a:t>.” SIAM J. Sci. Comput. 41.5 (2019), pp. C585–C602 (cited on p. 72).</a:t>
            </a:r>
          </a:p>
        </p:txBody>
      </p:sp>
      <p:graphicFrame>
        <p:nvGraphicFramePr>
          <p:cNvPr id="22" name="表格 21"/>
          <p:cNvGraphicFramePr/>
          <p:nvPr>
            <p:custDataLst>
              <p:tags r:id="rId8"/>
            </p:custDataLst>
          </p:nvPr>
        </p:nvGraphicFramePr>
        <p:xfrm>
          <a:off x="1043940" y="3684270"/>
          <a:ext cx="4853305" cy="1920240"/>
        </p:xfrm>
        <a:graphic>
          <a:graphicData uri="http://schemas.openxmlformats.org/drawingml/2006/table">
            <a:tbl>
              <a:tblPr/>
              <a:tblGrid>
                <a:gridCol w="1311910">
                  <a:extLst>
                    <a:ext uri="{9D8B030D-6E8A-4147-A177-3AD203B41FA5}">
                      <a16:colId xmlns:a16="http://schemas.microsoft.com/office/drawing/2014/main" val="20000"/>
                    </a:ext>
                  </a:extLst>
                </a:gridCol>
                <a:gridCol w="1922780">
                  <a:extLst>
                    <a:ext uri="{9D8B030D-6E8A-4147-A177-3AD203B41FA5}">
                      <a16:colId xmlns:a16="http://schemas.microsoft.com/office/drawing/2014/main" val="20001"/>
                    </a:ext>
                  </a:extLst>
                </a:gridCol>
                <a:gridCol w="1618615">
                  <a:extLst>
                    <a:ext uri="{9D8B030D-6E8A-4147-A177-3AD203B41FA5}">
                      <a16:colId xmlns:a16="http://schemas.microsoft.com/office/drawing/2014/main" val="20002"/>
                    </a:ext>
                  </a:extLst>
                </a:gridCol>
              </a:tblGrid>
              <a:tr h="274320">
                <a:tc>
                  <a:txBody>
                    <a:bodyPr/>
                    <a:lstStyle/>
                    <a:p>
                      <a:pPr indent="0" algn="ctr">
                        <a:buNone/>
                      </a:pPr>
                      <a:r>
                        <a:rPr lang="en-US" sz="1800" b="0">
                          <a:solidFill>
                            <a:srgbClr val="000000"/>
                          </a:solidFill>
                          <a:latin typeface="等线" panose="02010600030101010101" charset="-122"/>
                          <a:ea typeface="等线" panose="02010600030101010101" charset="-122"/>
                          <a:cs typeface="等线" panose="02010600030101010101" charset="-122"/>
                        </a:rPr>
                        <a:t>n</a:t>
                      </a:r>
                      <a:endParaRPr lang="en-US" altLang="en-US" sz="18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800" b="0">
                          <a:solidFill>
                            <a:srgbClr val="000000"/>
                          </a:solidFill>
                          <a:latin typeface="等线" panose="02010600030101010101" charset="-122"/>
                          <a:ea typeface="等线" panose="02010600030101010101" charset="-122"/>
                          <a:cs typeface="等线" panose="02010600030101010101" charset="-122"/>
                        </a:rPr>
                        <a:t>fp16</a:t>
                      </a:r>
                      <a:endParaRPr lang="en-US" altLang="en-US" sz="18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800" b="0">
                          <a:solidFill>
                            <a:srgbClr val="000000"/>
                          </a:solidFill>
                          <a:latin typeface="等线" panose="02010600030101010101" charset="-122"/>
                          <a:ea typeface="等线" panose="02010600030101010101" charset="-122"/>
                          <a:cs typeface="等线" panose="02010600030101010101" charset="-122"/>
                        </a:rPr>
                        <a:t>fp64 → fp16</a:t>
                      </a:r>
                      <a:endParaRPr lang="en-US" altLang="en-US" sz="18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a:lnL>
                      <a:noFill/>
                    </a:lnL>
                    <a:lnR cap="flat">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274320">
                <a:tc>
                  <a:txBody>
                    <a:bodyPr/>
                    <a:lstStyle/>
                    <a:p>
                      <a:pPr indent="0" algn="ctr">
                        <a:buNone/>
                      </a:pPr>
                      <a:r>
                        <a:rPr lang="en-US" sz="1800" b="0">
                          <a:solidFill>
                            <a:srgbClr val="000000"/>
                          </a:solidFill>
                          <a:latin typeface="等线" panose="02010600030101010101" charset="-122"/>
                          <a:ea typeface="等线" panose="02010600030101010101" charset="-122"/>
                          <a:cs typeface="等线" panose="02010600030101010101" charset="-122"/>
                        </a:rPr>
                        <a:t>50</a:t>
                      </a:r>
                      <a:endParaRPr lang="en-US" altLang="en-US" sz="18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a:lnL>
                      <a:noFill/>
                    </a:lnL>
                    <a:lnR>
                      <a:noFill/>
                    </a:lnR>
                    <a:lnT w="1270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a:txBody>
                    <a:bodyPr/>
                    <a:lstStyle/>
                    <a:p>
                      <a:pPr indent="0" algn="ctr">
                        <a:buNone/>
                      </a:pPr>
                      <a:r>
                        <a:rPr lang="en-US" sz="1800" b="0">
                          <a:solidFill>
                            <a:srgbClr val="000000"/>
                          </a:solidFill>
                          <a:latin typeface="等线" panose="02010600030101010101" charset="-122"/>
                          <a:ea typeface="等线" panose="02010600030101010101" charset="-122"/>
                          <a:cs typeface="等线" panose="02010600030101010101" charset="-122"/>
                        </a:rPr>
                        <a:t>0.11e-02</a:t>
                      </a:r>
                      <a:endParaRPr lang="en-US" altLang="en-US" sz="18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a:lnL>
                      <a:noFill/>
                    </a:lnL>
                    <a:lnR>
                      <a:noFill/>
                    </a:lnR>
                    <a:lnT w="12700" cap="flat" cmpd="sng">
                      <a:solidFill>
                        <a:srgbClr val="000000"/>
                      </a:solidFill>
                      <a:prstDash val="solid"/>
                      <a:headEnd type="none" w="med" len="med"/>
                      <a:tailEnd type="none" w="med" len="med"/>
                    </a:lnT>
                    <a:lnB cap="flat">
                      <a:noFill/>
                    </a:lnB>
                    <a:lnTlToBr>
                      <a:noFill/>
                    </a:lnTlToBr>
                    <a:lnBlToTr>
                      <a:noFill/>
                    </a:lnBlToTr>
                    <a:solidFill>
                      <a:srgbClr val="FFFFFF"/>
                    </a:solidFill>
                  </a:tcPr>
                </a:tc>
                <a:tc>
                  <a:txBody>
                    <a:bodyPr/>
                    <a:lstStyle/>
                    <a:p>
                      <a:pPr indent="0" algn="ctr">
                        <a:buNone/>
                      </a:pPr>
                      <a:r>
                        <a:rPr lang="en-US" sz="1800" b="0">
                          <a:solidFill>
                            <a:srgbClr val="000000"/>
                          </a:solidFill>
                          <a:latin typeface="等线" panose="02010600030101010101" charset="-122"/>
                          <a:ea typeface="等线" panose="02010600030101010101" charset="-122"/>
                          <a:cs typeface="等线" panose="02010600030101010101" charset="-122"/>
                        </a:rPr>
                        <a:t>2.081e-04</a:t>
                      </a:r>
                      <a:endParaRPr lang="en-US" altLang="en-US" sz="18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a:lnL>
                      <a:noFill/>
                    </a:lnL>
                    <a:lnR cap="flat">
                      <a:noFill/>
                    </a:lnR>
                    <a:lnT w="12700" cap="flat" cmpd="sng">
                      <a:solidFill>
                        <a:srgbClr val="000000"/>
                      </a:solidFill>
                      <a:prstDash val="soli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1"/>
                  </a:ext>
                </a:extLst>
              </a:tr>
              <a:tr h="274320">
                <a:tc>
                  <a:txBody>
                    <a:bodyPr/>
                    <a:lstStyle/>
                    <a:p>
                      <a:pPr indent="0" algn="ctr">
                        <a:buNone/>
                      </a:pPr>
                      <a:r>
                        <a:rPr lang="en-US" sz="1800" b="0">
                          <a:solidFill>
                            <a:srgbClr val="000000"/>
                          </a:solidFill>
                          <a:latin typeface="等线" panose="02010600030101010101" charset="-122"/>
                          <a:ea typeface="等线" panose="02010600030101010101" charset="-122"/>
                          <a:cs typeface="等线" panose="02010600030101010101" charset="-122"/>
                        </a:rPr>
                        <a:t>100</a:t>
                      </a:r>
                      <a:endParaRPr lang="en-US" altLang="en-US" sz="18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a:lnL>
                      <a:noFill/>
                    </a:lnL>
                    <a:lnR>
                      <a:noFill/>
                    </a:lnR>
                    <a:lnT cap="flat">
                      <a:noFill/>
                    </a:lnT>
                    <a:lnB cap="flat">
                      <a:noFill/>
                    </a:lnB>
                    <a:lnTlToBr>
                      <a:noFill/>
                    </a:lnTlToBr>
                    <a:lnBlToTr>
                      <a:noFill/>
                    </a:lnBlToTr>
                    <a:solidFill>
                      <a:srgbClr val="FFFFFF"/>
                    </a:solidFill>
                  </a:tcPr>
                </a:tc>
                <a:tc>
                  <a:txBody>
                    <a:bodyPr/>
                    <a:lstStyle/>
                    <a:p>
                      <a:pPr indent="0" algn="ctr">
                        <a:buNone/>
                      </a:pPr>
                      <a:r>
                        <a:rPr lang="en-US" sz="1800" b="0">
                          <a:solidFill>
                            <a:srgbClr val="000000"/>
                          </a:solidFill>
                          <a:latin typeface="等线" panose="02010600030101010101" charset="-122"/>
                          <a:ea typeface="等线" panose="02010600030101010101" charset="-122"/>
                          <a:cs typeface="等线" panose="02010600030101010101" charset="-122"/>
                        </a:rPr>
                        <a:t>0.15e-02</a:t>
                      </a:r>
                      <a:endParaRPr lang="en-US" altLang="en-US" sz="18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a:lnL>
                      <a:noFill/>
                    </a:lnL>
                    <a:lnR>
                      <a:noFill/>
                    </a:lnR>
                    <a:lnT cap="flat">
                      <a:noFill/>
                    </a:lnT>
                    <a:lnB cap="flat">
                      <a:noFill/>
                    </a:lnB>
                    <a:lnTlToBr>
                      <a:noFill/>
                    </a:lnTlToBr>
                    <a:lnBlToTr>
                      <a:noFill/>
                    </a:lnBlToTr>
                    <a:solidFill>
                      <a:srgbClr val="FFFFFF"/>
                    </a:solidFill>
                  </a:tcPr>
                </a:tc>
                <a:tc>
                  <a:txBody>
                    <a:bodyPr/>
                    <a:lstStyle/>
                    <a:p>
                      <a:pPr indent="0" algn="ctr">
                        <a:buNone/>
                      </a:pPr>
                      <a:r>
                        <a:rPr lang="en-US" sz="1800" b="0">
                          <a:solidFill>
                            <a:srgbClr val="000000"/>
                          </a:solidFill>
                          <a:latin typeface="等线" panose="02010600030101010101" charset="-122"/>
                          <a:ea typeface="等线" panose="02010600030101010101" charset="-122"/>
                          <a:cs typeface="等线" panose="02010600030101010101" charset="-122"/>
                        </a:rPr>
                        <a:t>2.081e-04</a:t>
                      </a:r>
                      <a:endParaRPr lang="en-US" altLang="en-US" sz="18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a:lnL>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2"/>
                  </a:ext>
                </a:extLst>
              </a:tr>
              <a:tr h="274320">
                <a:tc>
                  <a:txBody>
                    <a:bodyPr/>
                    <a:lstStyle/>
                    <a:p>
                      <a:pPr indent="0" algn="ctr">
                        <a:buNone/>
                      </a:pPr>
                      <a:r>
                        <a:rPr lang="en-US" sz="1800" b="0">
                          <a:solidFill>
                            <a:srgbClr val="000000"/>
                          </a:solidFill>
                          <a:latin typeface="等线" panose="02010600030101010101" charset="-122"/>
                          <a:ea typeface="等线" panose="02010600030101010101" charset="-122"/>
                          <a:cs typeface="等线" panose="02010600030101010101" charset="-122"/>
                        </a:rPr>
                        <a:t>150</a:t>
                      </a:r>
                      <a:endParaRPr lang="en-US" altLang="en-US" sz="18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a:lnL>
                      <a:noFill/>
                    </a:lnL>
                    <a:lnR>
                      <a:noFill/>
                    </a:lnR>
                    <a:lnT cap="flat">
                      <a:noFill/>
                    </a:lnT>
                    <a:lnB cap="flat">
                      <a:noFill/>
                    </a:lnB>
                    <a:lnTlToBr>
                      <a:noFill/>
                    </a:lnTlToBr>
                    <a:lnBlToTr>
                      <a:noFill/>
                    </a:lnBlToTr>
                    <a:solidFill>
                      <a:srgbClr val="FFFFFF"/>
                    </a:solidFill>
                  </a:tcPr>
                </a:tc>
                <a:tc>
                  <a:txBody>
                    <a:bodyPr/>
                    <a:lstStyle/>
                    <a:p>
                      <a:pPr indent="0" algn="ctr">
                        <a:buNone/>
                      </a:pPr>
                      <a:r>
                        <a:rPr lang="en-US" sz="1800" b="0">
                          <a:solidFill>
                            <a:srgbClr val="000000"/>
                          </a:solidFill>
                          <a:latin typeface="等线" panose="02010600030101010101" charset="-122"/>
                          <a:ea typeface="等线" panose="02010600030101010101" charset="-122"/>
                          <a:cs typeface="等线" panose="02010600030101010101" charset="-122"/>
                        </a:rPr>
                        <a:t>0.18e-02</a:t>
                      </a:r>
                      <a:endParaRPr lang="en-US" altLang="en-US" sz="18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a:lnL>
                      <a:noFill/>
                    </a:lnL>
                    <a:lnR>
                      <a:noFill/>
                    </a:lnR>
                    <a:lnT cap="flat">
                      <a:noFill/>
                    </a:lnT>
                    <a:lnB cap="flat">
                      <a:noFill/>
                    </a:lnB>
                    <a:lnTlToBr>
                      <a:noFill/>
                    </a:lnTlToBr>
                    <a:lnBlToTr>
                      <a:noFill/>
                    </a:lnBlToTr>
                    <a:solidFill>
                      <a:srgbClr val="FFFFFF"/>
                    </a:solidFill>
                  </a:tcPr>
                </a:tc>
                <a:tc>
                  <a:txBody>
                    <a:bodyPr/>
                    <a:lstStyle/>
                    <a:p>
                      <a:pPr indent="0" algn="ctr">
                        <a:buNone/>
                      </a:pPr>
                      <a:r>
                        <a:rPr lang="en-US" sz="1800" b="0">
                          <a:solidFill>
                            <a:srgbClr val="000000"/>
                          </a:solidFill>
                          <a:latin typeface="等线" panose="02010600030101010101" charset="-122"/>
                          <a:ea typeface="等线" panose="02010600030101010101" charset="-122"/>
                          <a:cs typeface="等线" panose="02010600030101010101" charset="-122"/>
                        </a:rPr>
                        <a:t>2.066e-04</a:t>
                      </a:r>
                      <a:endParaRPr lang="en-US" altLang="en-US" sz="18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a:lnL>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3"/>
                  </a:ext>
                </a:extLst>
              </a:tr>
              <a:tr h="274320">
                <a:tc>
                  <a:txBody>
                    <a:bodyPr/>
                    <a:lstStyle/>
                    <a:p>
                      <a:pPr indent="0" algn="ctr">
                        <a:buNone/>
                      </a:pPr>
                      <a:r>
                        <a:rPr lang="en-US" sz="1800" b="0">
                          <a:solidFill>
                            <a:srgbClr val="000000"/>
                          </a:solidFill>
                          <a:latin typeface="等线" panose="02010600030101010101" charset="-122"/>
                          <a:ea typeface="等线" panose="02010600030101010101" charset="-122"/>
                          <a:cs typeface="等线" panose="02010600030101010101" charset="-122"/>
                        </a:rPr>
                        <a:t>200</a:t>
                      </a:r>
                      <a:endParaRPr lang="en-US" altLang="en-US" sz="18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a:lnL>
                      <a:noFill/>
                    </a:lnL>
                    <a:lnR>
                      <a:noFill/>
                    </a:lnR>
                    <a:lnT cap="flat">
                      <a:noFill/>
                    </a:lnT>
                    <a:lnB cap="flat">
                      <a:noFill/>
                    </a:lnB>
                    <a:lnTlToBr>
                      <a:noFill/>
                    </a:lnTlToBr>
                    <a:lnBlToTr>
                      <a:noFill/>
                    </a:lnBlToTr>
                    <a:solidFill>
                      <a:srgbClr val="FFFFFF"/>
                    </a:solidFill>
                  </a:tcPr>
                </a:tc>
                <a:tc>
                  <a:txBody>
                    <a:bodyPr/>
                    <a:lstStyle/>
                    <a:p>
                      <a:pPr indent="0" algn="ctr">
                        <a:buNone/>
                      </a:pPr>
                      <a:r>
                        <a:rPr lang="en-US" sz="1800" b="0">
                          <a:solidFill>
                            <a:srgbClr val="000000"/>
                          </a:solidFill>
                          <a:latin typeface="等线" panose="02010600030101010101" charset="-122"/>
                          <a:ea typeface="等线" panose="02010600030101010101" charset="-122"/>
                          <a:cs typeface="等线" panose="02010600030101010101" charset="-122"/>
                        </a:rPr>
                        <a:t>0.21e-02</a:t>
                      </a:r>
                      <a:endParaRPr lang="en-US" altLang="en-US" sz="18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a:lnL>
                      <a:noFill/>
                    </a:lnL>
                    <a:lnR>
                      <a:noFill/>
                    </a:lnR>
                    <a:lnT cap="flat">
                      <a:noFill/>
                    </a:lnT>
                    <a:lnB cap="flat">
                      <a:noFill/>
                    </a:lnB>
                    <a:lnTlToBr>
                      <a:noFill/>
                    </a:lnTlToBr>
                    <a:lnBlToTr>
                      <a:noFill/>
                    </a:lnBlToTr>
                    <a:solidFill>
                      <a:srgbClr val="FFFFFF"/>
                    </a:solidFill>
                  </a:tcPr>
                </a:tc>
                <a:tc>
                  <a:txBody>
                    <a:bodyPr/>
                    <a:lstStyle/>
                    <a:p>
                      <a:pPr indent="0" algn="ctr">
                        <a:buNone/>
                      </a:pPr>
                      <a:r>
                        <a:rPr lang="en-US" sz="1800" b="0">
                          <a:solidFill>
                            <a:srgbClr val="000000"/>
                          </a:solidFill>
                          <a:latin typeface="等线" panose="02010600030101010101" charset="-122"/>
                          <a:ea typeface="等线" panose="02010600030101010101" charset="-122"/>
                          <a:cs typeface="等线" panose="02010600030101010101" charset="-122"/>
                        </a:rPr>
                        <a:t>2.069e-04</a:t>
                      </a:r>
                      <a:endParaRPr lang="en-US" altLang="en-US" sz="18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a:lnL>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4"/>
                  </a:ext>
                </a:extLst>
              </a:tr>
              <a:tr h="274320">
                <a:tc>
                  <a:txBody>
                    <a:bodyPr/>
                    <a:lstStyle/>
                    <a:p>
                      <a:pPr indent="0" algn="ctr">
                        <a:buNone/>
                      </a:pPr>
                      <a:r>
                        <a:rPr lang="en-US" sz="1800" b="0">
                          <a:solidFill>
                            <a:srgbClr val="000000"/>
                          </a:solidFill>
                          <a:latin typeface="等线" panose="02010600030101010101" charset="-122"/>
                          <a:ea typeface="等线" panose="02010600030101010101" charset="-122"/>
                          <a:cs typeface="等线" panose="02010600030101010101" charset="-122"/>
                        </a:rPr>
                        <a:t>250</a:t>
                      </a:r>
                      <a:endParaRPr lang="en-US" altLang="en-US" sz="18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a:lnL>
                      <a:noFill/>
                    </a:lnL>
                    <a:lnR>
                      <a:noFill/>
                    </a:lnR>
                    <a:lnT cap="flat">
                      <a:noFill/>
                    </a:lnT>
                    <a:lnB cap="flat">
                      <a:noFill/>
                    </a:lnB>
                    <a:lnTlToBr>
                      <a:noFill/>
                    </a:lnTlToBr>
                    <a:lnBlToTr>
                      <a:noFill/>
                    </a:lnBlToTr>
                    <a:solidFill>
                      <a:srgbClr val="FFFFFF"/>
                    </a:solidFill>
                  </a:tcPr>
                </a:tc>
                <a:tc>
                  <a:txBody>
                    <a:bodyPr/>
                    <a:lstStyle/>
                    <a:p>
                      <a:pPr indent="0" algn="ctr">
                        <a:buNone/>
                      </a:pPr>
                      <a:r>
                        <a:rPr lang="en-US" sz="1800" b="0">
                          <a:solidFill>
                            <a:srgbClr val="000000"/>
                          </a:solidFill>
                          <a:latin typeface="等线" panose="02010600030101010101" charset="-122"/>
                          <a:ea typeface="等线" panose="02010600030101010101" charset="-122"/>
                          <a:cs typeface="等线" panose="02010600030101010101" charset="-122"/>
                        </a:rPr>
                        <a:t>0.24e-02</a:t>
                      </a:r>
                      <a:endParaRPr lang="en-US" altLang="en-US" sz="18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a:lnL>
                      <a:noFill/>
                    </a:lnL>
                    <a:lnR>
                      <a:noFill/>
                    </a:lnR>
                    <a:lnT cap="flat">
                      <a:noFill/>
                    </a:lnT>
                    <a:lnB cap="flat">
                      <a:noFill/>
                    </a:lnB>
                    <a:lnTlToBr>
                      <a:noFill/>
                    </a:lnTlToBr>
                    <a:lnBlToTr>
                      <a:noFill/>
                    </a:lnBlToTr>
                    <a:solidFill>
                      <a:srgbClr val="FFFFFF"/>
                    </a:solidFill>
                  </a:tcPr>
                </a:tc>
                <a:tc>
                  <a:txBody>
                    <a:bodyPr/>
                    <a:lstStyle/>
                    <a:p>
                      <a:pPr indent="0" algn="ctr">
                        <a:buNone/>
                      </a:pPr>
                      <a:r>
                        <a:rPr lang="en-US" sz="1800" b="0">
                          <a:solidFill>
                            <a:srgbClr val="000000"/>
                          </a:solidFill>
                          <a:latin typeface="等线" panose="02010600030101010101" charset="-122"/>
                          <a:ea typeface="等线" panose="02010600030101010101" charset="-122"/>
                          <a:cs typeface="等线" panose="02010600030101010101" charset="-122"/>
                        </a:rPr>
                        <a:t>2.075e-04</a:t>
                      </a:r>
                      <a:endParaRPr lang="en-US" altLang="en-US" sz="18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a:lnL>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5"/>
                  </a:ext>
                </a:extLst>
              </a:tr>
              <a:tr h="274320">
                <a:tc>
                  <a:txBody>
                    <a:bodyPr/>
                    <a:lstStyle/>
                    <a:p>
                      <a:pPr indent="0" algn="ctr">
                        <a:buNone/>
                      </a:pPr>
                      <a:r>
                        <a:rPr lang="en-US" sz="1800" b="0">
                          <a:solidFill>
                            <a:srgbClr val="000000"/>
                          </a:solidFill>
                          <a:latin typeface="等线" panose="02010600030101010101" charset="-122"/>
                          <a:ea typeface="等线" panose="02010600030101010101" charset="-122"/>
                          <a:cs typeface="等线" panose="02010600030101010101" charset="-122"/>
                        </a:rPr>
                        <a:t>300</a:t>
                      </a:r>
                      <a:endParaRPr lang="en-US" altLang="en-US" sz="18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a:lnL>
                      <a:noFill/>
                    </a:lnL>
                    <a:lnR>
                      <a:noFill/>
                    </a:lnR>
                    <a:lnT cap="flat">
                      <a:noFill/>
                    </a:lnT>
                    <a:lnB w="190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800" b="0">
                          <a:solidFill>
                            <a:srgbClr val="000000"/>
                          </a:solidFill>
                          <a:latin typeface="等线" panose="02010600030101010101" charset="-122"/>
                          <a:ea typeface="等线" panose="02010600030101010101" charset="-122"/>
                          <a:cs typeface="等线" panose="02010600030101010101" charset="-122"/>
                        </a:rPr>
                        <a:t>0.26e-02</a:t>
                      </a:r>
                      <a:endParaRPr lang="en-US" altLang="en-US" sz="18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a:lnL>
                      <a:noFill/>
                    </a:lnL>
                    <a:lnR>
                      <a:noFill/>
                    </a:lnR>
                    <a:lnT cap="flat">
                      <a:noFill/>
                    </a:lnT>
                    <a:lnB w="190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800" b="0">
                          <a:solidFill>
                            <a:srgbClr val="000000"/>
                          </a:solidFill>
                          <a:latin typeface="等线" panose="02010600030101010101" charset="-122"/>
                          <a:ea typeface="等线" panose="02010600030101010101" charset="-122"/>
                          <a:cs typeface="等线" panose="02010600030101010101" charset="-122"/>
                        </a:rPr>
                        <a:t>2.084e-04</a:t>
                      </a:r>
                      <a:endParaRPr lang="en-US" altLang="en-US" sz="1800" b="0">
                        <a:solidFill>
                          <a:srgbClr val="000000"/>
                        </a:solidFill>
                        <a:latin typeface="等线" panose="02010600030101010101" charset="-122"/>
                        <a:ea typeface="等线" panose="02010600030101010101" charset="-122"/>
                        <a:cs typeface="等线" panose="02010600030101010101" charset="-122"/>
                      </a:endParaRPr>
                    </a:p>
                  </a:txBody>
                  <a:tcPr marL="68580" marR="68580" marT="0" marB="0">
                    <a:lnL>
                      <a:noFill/>
                    </a:lnL>
                    <a:lnR cap="flat">
                      <a:noFill/>
                    </a:lnR>
                    <a:lnT cap="flat">
                      <a:noFill/>
                    </a:lnT>
                    <a:lnB w="190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sp>
        <p:nvSpPr>
          <p:cNvPr id="24" name="文本框 23"/>
          <p:cNvSpPr txBox="1"/>
          <p:nvPr/>
        </p:nvSpPr>
        <p:spPr>
          <a:xfrm>
            <a:off x="6183630" y="4136390"/>
            <a:ext cx="5132705" cy="1337945"/>
          </a:xfrm>
          <a:prstGeom prst="rect">
            <a:avLst/>
          </a:prstGeom>
          <a:noFill/>
        </p:spPr>
        <p:txBody>
          <a:bodyPr wrap="square" rtlCol="0">
            <a:spAutoFit/>
          </a:bodyPr>
          <a:lstStyle/>
          <a:p>
            <a:pPr>
              <a:lnSpc>
                <a:spcPct val="150000"/>
              </a:lnSpc>
            </a:pPr>
            <a:r>
              <a:rPr lang="zh-CN" altLang="en-US">
                <a:latin typeface="Times New Roman" panose="02020603050405020304" pitchFamily="18" charset="0"/>
                <a:ea typeface="宋体" panose="02010600030101010101" pitchFamily="2" charset="-122"/>
                <a:cs typeface="宋体" panose="02010600030101010101" pitchFamily="2" charset="-122"/>
                <a:sym typeface="+mn-ea"/>
              </a:rPr>
              <a:t>使用c语言中的Half Float Library实现fp16计算</a:t>
            </a:r>
          </a:p>
          <a:p>
            <a:pPr>
              <a:lnSpc>
                <a:spcPct val="150000"/>
              </a:lnSpc>
            </a:pPr>
            <a:r>
              <a:rPr lang="zh-CN" altLang="en-US">
                <a:latin typeface="Times New Roman" panose="02020603050405020304" pitchFamily="18" charset="0"/>
                <a:ea typeface="宋体" panose="02010600030101010101" pitchFamily="2" charset="-122"/>
                <a:cs typeface="宋体" panose="02010600030101010101" pitchFamily="2" charset="-122"/>
              </a:rPr>
              <a:t>更加</a:t>
            </a:r>
            <a:r>
              <a:rPr lang="zh-CN" altLang="en-US" b="1" noProof="0" dirty="0">
                <a:solidFill>
                  <a:srgbClr val="0070C0"/>
                </a:solidFill>
                <a:latin typeface="微软雅黑" panose="020B0503020204020204" charset="-122"/>
                <a:ea typeface="微软雅黑" panose="020B0503020204020204" charset="-122"/>
              </a:rPr>
              <a:t>接近fp16的实际计算结果，</a:t>
            </a:r>
            <a:r>
              <a:rPr lang="zh-CN" altLang="en-US">
                <a:latin typeface="Times New Roman" panose="02020603050405020304" pitchFamily="18" charset="0"/>
                <a:ea typeface="宋体" panose="02010600030101010101" pitchFamily="2" charset="-122"/>
                <a:cs typeface="宋体" panose="02010600030101010101" pitchFamily="2" charset="-122"/>
              </a:rPr>
              <a:t>代价是</a:t>
            </a:r>
            <a:r>
              <a:rPr lang="zh-CN" altLang="en-US" b="1" noProof="0" dirty="0">
                <a:solidFill>
                  <a:srgbClr val="0070C0"/>
                </a:solidFill>
                <a:latin typeface="微软雅黑" panose="020B0503020204020204" charset="-122"/>
                <a:ea typeface="微软雅黑" panose="020B0503020204020204" charset="-122"/>
              </a:rPr>
              <a:t>代码量的提升与性能的下降</a:t>
            </a:r>
          </a:p>
        </p:txBody>
      </p:sp>
      <p:sp>
        <p:nvSpPr>
          <p:cNvPr id="25" name="文本框 24"/>
          <p:cNvSpPr txBox="1"/>
          <p:nvPr/>
        </p:nvSpPr>
        <p:spPr>
          <a:xfrm>
            <a:off x="2180590" y="5636895"/>
            <a:ext cx="4064000" cy="337185"/>
          </a:xfrm>
          <a:prstGeom prst="rect">
            <a:avLst/>
          </a:prstGeom>
          <a:noFill/>
        </p:spPr>
        <p:txBody>
          <a:bodyPr wrap="square" rtlCol="0">
            <a:spAutoFit/>
          </a:bodyPr>
          <a:lstStyle/>
          <a:p>
            <a:r>
              <a:rPr lang="zh-CN" altLang="en-US" sz="1600">
                <a:latin typeface="Times New Roman" panose="02020603050405020304" pitchFamily="18" charset="0"/>
                <a:ea typeface="宋体" panose="02010600030101010101" pitchFamily="2" charset="-122"/>
                <a:cs typeface="宋体" panose="02010600030101010101" pitchFamily="2" charset="-122"/>
              </a:rPr>
              <a:t>图1 矩阵乘法相对误差比较</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1034" y="599179"/>
            <a:ext cx="10661650" cy="54698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01034" y="599179"/>
            <a:ext cx="3169920" cy="5469255"/>
          </a:xfrm>
          <a:prstGeom prst="rect">
            <a:avLst/>
          </a:prstGeom>
          <a:solidFill>
            <a:srgbClr val="3D5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9924714" y="4531099"/>
            <a:ext cx="1537970" cy="1537970"/>
            <a:chOff x="15573" y="6825"/>
            <a:chExt cx="2422" cy="2422"/>
          </a:xfrm>
        </p:grpSpPr>
        <p:sp>
          <p:nvSpPr>
            <p:cNvPr id="6" name="直角三角形 5"/>
            <p:cNvSpPr/>
            <p:nvPr/>
          </p:nvSpPr>
          <p:spPr>
            <a:xfrm flipH="1">
              <a:off x="15573" y="6825"/>
              <a:ext cx="2422" cy="2422"/>
            </a:xfrm>
            <a:prstGeom prst="rtTriangle">
              <a:avLst/>
            </a:prstGeom>
            <a:solidFill>
              <a:srgbClr val="3D586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flipH="1">
              <a:off x="16017" y="7268"/>
              <a:ext cx="1978" cy="197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H="1">
              <a:off x="16439" y="7690"/>
              <a:ext cx="1556" cy="1556"/>
            </a:xfrm>
            <a:prstGeom prst="rtTriangle">
              <a:avLst/>
            </a:prstGeom>
            <a:solidFill>
              <a:srgbClr val="3D58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2074209" y="2808344"/>
            <a:ext cx="1887855" cy="1630045"/>
          </a:xfrm>
          <a:prstGeom prst="rect">
            <a:avLst/>
          </a:prstGeom>
          <a:noFill/>
        </p:spPr>
        <p:txBody>
          <a:bodyPr wrap="square" rtlCol="0">
            <a:spAutoFit/>
          </a:bodyPr>
          <a:lstStyle/>
          <a:p>
            <a:pPr algn="r"/>
            <a:r>
              <a:rPr lang="en-US" altLang="zh-CN" sz="10000" b="1" dirty="0">
                <a:solidFill>
                  <a:schemeClr val="bg1"/>
                </a:solidFill>
                <a:latin typeface="Arial" panose="020B0604020202020204" pitchFamily="34" charset="0"/>
                <a:cs typeface="Arial" panose="020B0604020202020204" pitchFamily="34" charset="0"/>
              </a:rPr>
              <a:t>02</a:t>
            </a:r>
          </a:p>
        </p:txBody>
      </p:sp>
      <p:sp>
        <p:nvSpPr>
          <p:cNvPr id="16" name="文本框 15"/>
          <p:cNvSpPr txBox="1"/>
          <p:nvPr/>
        </p:nvSpPr>
        <p:spPr>
          <a:xfrm>
            <a:off x="2087544" y="2502214"/>
            <a:ext cx="1887855" cy="398780"/>
          </a:xfrm>
          <a:prstGeom prst="rect">
            <a:avLst/>
          </a:prstGeom>
          <a:noFill/>
        </p:spPr>
        <p:txBody>
          <a:bodyPr wrap="square" rtlCol="0">
            <a:spAutoFit/>
          </a:bodyPr>
          <a:lstStyle/>
          <a:p>
            <a:pPr algn="r" fontAlgn="auto">
              <a:lnSpc>
                <a:spcPct val="100000"/>
              </a:lnSpc>
            </a:pPr>
            <a:r>
              <a:rPr lang="en-US" altLang="zh-CN" sz="2000" b="1" dirty="0">
                <a:solidFill>
                  <a:schemeClr val="bg1"/>
                </a:solidFill>
                <a:latin typeface="微软雅黑" panose="020B0503020204020204" charset="-122"/>
                <a:ea typeface="微软雅黑" panose="020B0503020204020204" charset="-122"/>
                <a:sym typeface="+mn-ea"/>
              </a:rPr>
              <a:t>PART TWO</a:t>
            </a:r>
          </a:p>
        </p:txBody>
      </p:sp>
      <p:sp>
        <p:nvSpPr>
          <p:cNvPr id="17" name="矩形 16"/>
          <p:cNvSpPr/>
          <p:nvPr/>
        </p:nvSpPr>
        <p:spPr>
          <a:xfrm>
            <a:off x="4244779" y="3227457"/>
            <a:ext cx="6944079" cy="706755"/>
          </a:xfrm>
          <a:prstGeom prst="rect">
            <a:avLst/>
          </a:prstGeom>
        </p:spPr>
        <p:txBody>
          <a:bodyPr wrap="square">
            <a:spAutoFit/>
          </a:bodyPr>
          <a:lstStyle/>
          <a:p>
            <a:pPr marR="0" indent="0" defTabSz="914400" fontAlgn="auto">
              <a:lnSpc>
                <a:spcPct val="100000"/>
              </a:lnSpc>
              <a:spcBef>
                <a:spcPts val="1000"/>
              </a:spcBef>
              <a:spcAft>
                <a:spcPts val="0"/>
              </a:spcAft>
              <a:buClrTx/>
              <a:buSzTx/>
              <a:buFont typeface="Arial" panose="020B0604020202020204" pitchFamily="34" charset="0"/>
              <a:buNone/>
              <a:defRPr/>
            </a:pPr>
            <a:r>
              <a:rPr lang="en-US" altLang="zh-CN" sz="4000" b="1" dirty="0">
                <a:solidFill>
                  <a:schemeClr val="tx1">
                    <a:lumMod val="75000"/>
                    <a:lumOff val="25000"/>
                  </a:schemeClr>
                </a:solidFill>
                <a:latin typeface="微软雅黑" panose="020B0503020204020204" charset="-122"/>
                <a:ea typeface="微软雅黑" panose="020B0503020204020204" charset="-122"/>
                <a:sym typeface="+mn-ea"/>
              </a:rPr>
              <a:t>16bit</a:t>
            </a:r>
            <a:r>
              <a:rPr lang="zh-CN" altLang="en-US" sz="4000" b="1" dirty="0">
                <a:solidFill>
                  <a:schemeClr val="tx1">
                    <a:lumMod val="75000"/>
                    <a:lumOff val="25000"/>
                  </a:schemeClr>
                </a:solidFill>
                <a:latin typeface="微软雅黑" panose="020B0503020204020204" charset="-122"/>
                <a:ea typeface="微软雅黑" panose="020B0503020204020204" charset="-122"/>
                <a:sym typeface="+mn-ea"/>
              </a:rPr>
              <a:t>矩阵求逆设计及仿真</a:t>
            </a:r>
          </a:p>
        </p:txBody>
      </p:sp>
      <p:sp>
        <p:nvSpPr>
          <p:cNvPr id="21" name="椭圆 20"/>
          <p:cNvSpPr/>
          <p:nvPr/>
        </p:nvSpPr>
        <p:spPr>
          <a:xfrm>
            <a:off x="11020724" y="784499"/>
            <a:ext cx="207010" cy="207010"/>
          </a:xfrm>
          <a:prstGeom prst="ellipse">
            <a:avLst/>
          </a:prstGeom>
          <a:solidFill>
            <a:srgbClr val="3D5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传统求逆方法复数域</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16bit</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计算仿真结果</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pic>
        <p:nvPicPr>
          <p:cNvPr id="9" name="图片 8"/>
          <p:cNvPicPr>
            <a:picLocks noChangeAspect="1"/>
          </p:cNvPicPr>
          <p:nvPr>
            <p:custDataLst>
              <p:tags r:id="rId1"/>
            </p:custDataLst>
          </p:nvPr>
        </p:nvPicPr>
        <p:blipFill>
          <a:blip r:embed="rId6"/>
          <a:stretch>
            <a:fillRect/>
          </a:stretch>
        </p:blipFill>
        <p:spPr>
          <a:xfrm>
            <a:off x="5693410" y="1017270"/>
            <a:ext cx="6431280" cy="4823460"/>
          </a:xfrm>
          <a:prstGeom prst="rect">
            <a:avLst/>
          </a:prstGeom>
        </p:spPr>
      </p:pic>
      <p:pic>
        <p:nvPicPr>
          <p:cNvPr id="10" name="图片 9"/>
          <p:cNvPicPr>
            <a:picLocks noChangeAspect="1"/>
          </p:cNvPicPr>
          <p:nvPr>
            <p:custDataLst>
              <p:tags r:id="rId2"/>
            </p:custDataLst>
          </p:nvPr>
        </p:nvPicPr>
        <p:blipFill>
          <a:blip r:embed="rId7"/>
          <a:stretch>
            <a:fillRect/>
          </a:stretch>
        </p:blipFill>
        <p:spPr>
          <a:xfrm>
            <a:off x="0" y="1017270"/>
            <a:ext cx="6383655" cy="4787900"/>
          </a:xfrm>
          <a:prstGeom prst="rect">
            <a:avLst/>
          </a:prstGeom>
        </p:spPr>
      </p:pic>
      <p:sp>
        <p:nvSpPr>
          <p:cNvPr id="12" name="文本框 11"/>
          <p:cNvSpPr txBox="1"/>
          <p:nvPr>
            <p:custDataLst>
              <p:tags r:id="rId3"/>
            </p:custDataLst>
          </p:nvPr>
        </p:nvSpPr>
        <p:spPr>
          <a:xfrm>
            <a:off x="1150620" y="5840730"/>
            <a:ext cx="9690100" cy="774065"/>
          </a:xfrm>
          <a:prstGeom prst="rect">
            <a:avLst/>
          </a:prstGeom>
        </p:spPr>
        <p:txBody>
          <a:bodyPr vert="horz" wrap="square" lIns="0" tIns="45720" rIns="91440" bIns="46800" rtlCol="0">
            <a:spAutoFit/>
          </a:bodyPr>
          <a:lstStyle/>
          <a:p>
            <a:pPr marL="342900" marR="0" indent="-342900" algn="l" defTabSz="914400" rtl="0" eaLnBrk="1" fontAlgn="auto" latinLnBrk="0" hangingPunct="1">
              <a:lnSpc>
                <a:spcPct val="100000"/>
              </a:lnSpc>
              <a:spcBef>
                <a:spcPts val="1000"/>
              </a:spcBef>
              <a:spcAft>
                <a:spcPts val="0"/>
              </a:spcAft>
              <a:buClrTx/>
              <a:buSzTx/>
              <a:buFont typeface="Wingdings" panose="05000000000000000000" pitchFamily="2" charset="2"/>
              <a:buChar char="l"/>
            </a:pPr>
            <a:r>
              <a:rPr lang="zh-CN" altLang="en-US" noProof="0" dirty="0">
                <a:ln>
                  <a:noFill/>
                </a:ln>
                <a:effectLst/>
                <a:uLnTx/>
                <a:uFillTx/>
                <a:latin typeface="微软雅黑" panose="020B0503020204020204" charset="-122"/>
                <a:ea typeface="微软雅黑" panose="020B0503020204020204" charset="-122"/>
                <a:sym typeface="+mn-ea"/>
              </a:rPr>
              <a:t>在高维度的情况下，由于舍入误差的累积，导致逆矩阵计算的数值不稳定，误差增大。</a:t>
            </a:r>
          </a:p>
          <a:p>
            <a:pPr marL="342900" marR="0" indent="-342900" algn="l" defTabSz="914400" rtl="0" eaLnBrk="1" fontAlgn="auto" latinLnBrk="0" hangingPunct="1">
              <a:lnSpc>
                <a:spcPct val="100000"/>
              </a:lnSpc>
              <a:spcBef>
                <a:spcPts val="1000"/>
              </a:spcBef>
              <a:spcAft>
                <a:spcPts val="0"/>
              </a:spcAft>
              <a:buClrTx/>
              <a:buSzTx/>
              <a:buFont typeface="Wingdings" panose="05000000000000000000" pitchFamily="2" charset="2"/>
              <a:buChar char="l"/>
            </a:pPr>
            <a:r>
              <a:rPr lang="zh-CN" altLang="en-US" noProof="0" dirty="0">
                <a:ln>
                  <a:noFill/>
                </a:ln>
                <a:effectLst/>
                <a:uLnTx/>
                <a:uFillTx/>
                <a:latin typeface="微软雅黑" panose="020B0503020204020204" charset="-122"/>
                <a:ea typeface="微软雅黑" panose="020B0503020204020204" charset="-122"/>
                <a:sym typeface="+mn-ea"/>
              </a:rPr>
              <a:t>在处理大规模矩阵时，需要优化低复杂度算法以满足特定的数值精度和性能需求。</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343349" name="图片 7"/>
          <p:cNvPicPr>
            <a:picLocks noChangeAspect="1" noChangeArrowheads="1"/>
          </p:cNvPicPr>
          <p:nvPr>
            <p:custDataLst>
              <p:tags r:id="rId1"/>
            </p:custDataLst>
          </p:nvPr>
        </p:nvPicPr>
        <p:blipFill>
          <a:blip r:embed="rId20">
            <a:extLst>
              <a:ext uri="{28A0092B-C50C-407E-A947-70E740481C1C}">
                <a14:useLocalDpi xmlns:a14="http://schemas.microsoft.com/office/drawing/2010/main" val="0"/>
              </a:ext>
            </a:extLst>
          </a:blip>
          <a:srcRect/>
          <a:stretch>
            <a:fillRect/>
          </a:stretch>
        </p:blipFill>
        <p:spPr>
          <a:xfrm>
            <a:off x="5756275" y="3956685"/>
            <a:ext cx="3705225" cy="2778760"/>
          </a:xfrm>
          <a:prstGeom prst="rect">
            <a:avLst/>
          </a:prstGeom>
          <a:noFill/>
          <a:ln>
            <a:noFill/>
          </a:ln>
        </p:spPr>
      </p:pic>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各低复杂度求逆方法</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16bit</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计算仿真结果</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28" name="文本框 27"/>
          <p:cNvSpPr txBox="1"/>
          <p:nvPr/>
        </p:nvSpPr>
        <p:spPr>
          <a:xfrm>
            <a:off x="509270" y="5751195"/>
            <a:ext cx="5369560" cy="774065"/>
          </a:xfrm>
          <a:prstGeom prst="rect">
            <a:avLst/>
          </a:prstGeom>
        </p:spPr>
        <p:txBody>
          <a:bodyPr vert="horz" wrap="square" lIns="0" tIns="45720" rIns="91440" bIns="46800" rtlCol="0">
            <a:spAutoFit/>
          </a:bodyPr>
          <a:lstStyle/>
          <a:p>
            <a:pPr marL="342900" marR="0" indent="-342900" algn="l" defTabSz="914400" rtl="0" eaLnBrk="1" fontAlgn="auto" latinLnBrk="0" hangingPunct="1">
              <a:lnSpc>
                <a:spcPct val="100000"/>
              </a:lnSpc>
              <a:spcBef>
                <a:spcPts val="1000"/>
              </a:spcBef>
              <a:spcAft>
                <a:spcPts val="0"/>
              </a:spcAft>
              <a:buClrTx/>
              <a:buSzTx/>
              <a:buFont typeface="Wingdings" panose="05000000000000000000" pitchFamily="2" charset="2"/>
              <a:buChar char="l"/>
            </a:pPr>
            <a:r>
              <a:rPr kumimoji="0" lang="zh-CN" altLang="en-US" sz="1600" i="0" u="none" strike="noStrike" kern="1200" cap="none" spc="0" normalizeH="0" baseline="0" noProof="0" dirty="0">
                <a:ln>
                  <a:noFill/>
                </a:ln>
                <a:effectLst/>
                <a:uLnTx/>
                <a:uFillTx/>
                <a:latin typeface="微软雅黑" panose="020B0503020204020204" charset="-122"/>
                <a:ea typeface="微软雅黑" panose="020B0503020204020204" charset="-122"/>
              </a:rPr>
              <a:t>矩阵求逆精度与被求矩阵维度负相关</a:t>
            </a:r>
            <a:endParaRPr kumimoji="0" lang="en-US" altLang="zh-CN" sz="1600" i="0" u="none" strike="noStrike" kern="1200" cap="none" spc="0" normalizeH="0" baseline="0" noProof="0" dirty="0">
              <a:ln>
                <a:noFill/>
              </a:ln>
              <a:effectLst/>
              <a:uLnTx/>
              <a:uFillTx/>
              <a:latin typeface="微软雅黑" panose="020B0503020204020204" charset="-122"/>
              <a:ea typeface="微软雅黑" panose="020B0503020204020204" charset="-122"/>
            </a:endParaRPr>
          </a:p>
          <a:p>
            <a:pPr marL="342900" marR="0" indent="-342900" algn="l" defTabSz="914400" rtl="0" eaLnBrk="1" fontAlgn="auto" latinLnBrk="0" hangingPunct="1">
              <a:lnSpc>
                <a:spcPct val="100000"/>
              </a:lnSpc>
              <a:spcBef>
                <a:spcPts val="1000"/>
              </a:spcBef>
              <a:spcAft>
                <a:spcPts val="0"/>
              </a:spcAft>
              <a:buClrTx/>
              <a:buSzTx/>
              <a:buFont typeface="Wingdings" panose="05000000000000000000" pitchFamily="2" charset="2"/>
              <a:buChar char="l"/>
            </a:pPr>
            <a:r>
              <a:rPr lang="zh-CN" altLang="en-US" sz="2000" b="1" dirty="0">
                <a:solidFill>
                  <a:srgbClr val="FF0000"/>
                </a:solidFill>
                <a:latin typeface="微软雅黑" panose="020B0503020204020204" charset="-122"/>
                <a:ea typeface="微软雅黑" panose="020B0503020204020204" charset="-122"/>
              </a:rPr>
              <a:t>低精度下</a:t>
            </a:r>
            <a:r>
              <a:rPr kumimoji="0" lang="zh-CN" altLang="en-US" sz="2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rPr>
              <a:t>仅仅优化计算可以提升的空间</a:t>
            </a:r>
            <a:r>
              <a:rPr lang="zh-CN" altLang="en-US" sz="2000" b="1" dirty="0">
                <a:solidFill>
                  <a:srgbClr val="FF0000"/>
                </a:solidFill>
                <a:latin typeface="微软雅黑" panose="020B0503020204020204" charset="-122"/>
                <a:ea typeface="微软雅黑" panose="020B0503020204020204" charset="-122"/>
              </a:rPr>
              <a:t>有限</a:t>
            </a:r>
            <a:endParaRPr kumimoji="0" lang="zh-CN" altLang="en-US" sz="2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endParaRPr>
          </a:p>
        </p:txBody>
      </p:sp>
      <p:pic>
        <p:nvPicPr>
          <p:cNvPr id="2098842907" name="图片 3"/>
          <p:cNvPicPr>
            <a:picLocks noChangeAspect="1" noChangeArrowheads="1"/>
          </p:cNvPicPr>
          <p:nvPr>
            <p:custDataLst>
              <p:tags r:id="rId2"/>
            </p:custDataLst>
          </p:nvPr>
        </p:nvPicPr>
        <p:blipFill>
          <a:blip r:embed="rId21">
            <a:extLst>
              <a:ext uri="{28A0092B-C50C-407E-A947-70E740481C1C}">
                <a14:useLocalDpi xmlns:a14="http://schemas.microsoft.com/office/drawing/2010/main" val="0"/>
              </a:ext>
            </a:extLst>
          </a:blip>
          <a:srcRect l="2273" t="1482" r="4958" b="1474"/>
          <a:stretch>
            <a:fillRect/>
          </a:stretch>
        </p:blipFill>
        <p:spPr>
          <a:xfrm>
            <a:off x="393700" y="949325"/>
            <a:ext cx="5485765" cy="4801870"/>
          </a:xfrm>
          <a:prstGeom prst="rect">
            <a:avLst/>
          </a:prstGeom>
          <a:noFill/>
          <a:ln>
            <a:noFill/>
          </a:ln>
        </p:spPr>
      </p:pic>
      <p:sp>
        <p:nvSpPr>
          <p:cNvPr id="3" name="椭圆 2"/>
          <p:cNvSpPr/>
          <p:nvPr>
            <p:custDataLst>
              <p:tags r:id="rId3"/>
            </p:custDataLst>
          </p:nvPr>
        </p:nvSpPr>
        <p:spPr>
          <a:xfrm>
            <a:off x="2539163" y="1646378"/>
            <a:ext cx="502278" cy="495290"/>
          </a:xfrm>
          <a:prstGeom prst="ellipse">
            <a:avLst/>
          </a:prstGeom>
          <a:no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custDataLst>
              <p:tags r:id="rId4"/>
            </p:custDataLst>
          </p:nvPr>
        </p:nvSpPr>
        <p:spPr>
          <a:xfrm>
            <a:off x="3047161" y="1946069"/>
            <a:ext cx="1028571" cy="307340"/>
          </a:xfrm>
          <a:prstGeom prst="rect">
            <a:avLst/>
          </a:prstGeom>
        </p:spPr>
        <p:txBody>
          <a:bodyPr vert="horz" wrap="square" lIns="0" tIns="45720" rIns="91440" bIns="46800" rtlCol="0">
            <a:spAutoFit/>
            <a:scene3d>
              <a:camera prst="orthographicFront"/>
              <a:lightRig rig="threePt" dir="t"/>
            </a:scene3d>
          </a:bodyPr>
          <a:lstStyle/>
          <a:p>
            <a: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pPr>
            <a:r>
              <a:rPr lang="en-US" altLang="zh-CN" sz="1400" b="1" dirty="0">
                <a:solidFill>
                  <a:srgbClr val="7030A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FP16</a:t>
            </a:r>
            <a:endParaRPr kumimoji="0" lang="en-US" altLang="zh-CN" sz="1400" b="1" i="0" u="none" strike="noStrike" kern="1200" cap="none" spc="0" normalizeH="0" baseline="0" noProof="0" dirty="0">
              <a:solidFill>
                <a:srgbClr val="7030A0"/>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mn-cs"/>
            </a:endParaRPr>
          </a:p>
        </p:txBody>
      </p:sp>
      <p:sp>
        <p:nvSpPr>
          <p:cNvPr id="20" name="椭圆 19"/>
          <p:cNvSpPr/>
          <p:nvPr>
            <p:custDataLst>
              <p:tags r:id="rId5"/>
            </p:custDataLst>
          </p:nvPr>
        </p:nvSpPr>
        <p:spPr>
          <a:xfrm>
            <a:off x="1637463" y="2743658"/>
            <a:ext cx="502278" cy="49529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custDataLst>
              <p:tags r:id="rId6"/>
            </p:custDataLst>
          </p:nvPr>
        </p:nvSpPr>
        <p:spPr>
          <a:xfrm>
            <a:off x="2145461" y="3043349"/>
            <a:ext cx="1028571" cy="307340"/>
          </a:xfrm>
          <a:prstGeom prst="rect">
            <a:avLst/>
          </a:prstGeom>
        </p:spPr>
        <p:txBody>
          <a:bodyPr vert="horz" wrap="square" lIns="0" tIns="45720" rIns="91440" bIns="46800" rtlCol="0">
            <a:spAutoFit/>
            <a:scene3d>
              <a:camera prst="orthographicFront"/>
              <a:lightRig rig="threePt" dir="t"/>
            </a:scene3d>
          </a:bodyPr>
          <a:lstStyle/>
          <a:p>
            <a: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pPr>
            <a:r>
              <a:rPr lang="en-US" altLang="zh-CN" sz="1400" b="1" dirty="0">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FP32</a:t>
            </a:r>
            <a:endParaRPr kumimoji="0" lang="en-US" altLang="zh-CN" sz="1400" b="1" i="0" u="none" strike="noStrike" kern="1200" cap="none" spc="0" normalizeH="0" baseline="0" noProof="0" dirty="0">
              <a:solidFill>
                <a:srgbClr val="FF0000"/>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mn-cs"/>
            </a:endParaRPr>
          </a:p>
        </p:txBody>
      </p:sp>
      <p:sp>
        <p:nvSpPr>
          <p:cNvPr id="30" name="椭圆 29"/>
          <p:cNvSpPr/>
          <p:nvPr>
            <p:custDataLst>
              <p:tags r:id="rId7"/>
            </p:custDataLst>
          </p:nvPr>
        </p:nvSpPr>
        <p:spPr>
          <a:xfrm>
            <a:off x="2158163" y="4905198"/>
            <a:ext cx="502278" cy="495290"/>
          </a:xfrm>
          <a:prstGeom prst="ellipse">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custDataLst>
              <p:tags r:id="rId8"/>
            </p:custDataLst>
          </p:nvPr>
        </p:nvSpPr>
        <p:spPr>
          <a:xfrm>
            <a:off x="2539161" y="4597829"/>
            <a:ext cx="1028571" cy="307340"/>
          </a:xfrm>
          <a:prstGeom prst="rect">
            <a:avLst/>
          </a:prstGeom>
        </p:spPr>
        <p:txBody>
          <a:bodyPr vert="horz" wrap="square" lIns="0" tIns="45720" rIns="91440" bIns="46800" rtlCol="0">
            <a:spAutoFit/>
            <a:scene3d>
              <a:camera prst="orthographicFront"/>
              <a:lightRig rig="threePt" dir="t"/>
            </a:scene3d>
          </a:bodyPr>
          <a:lstStyle/>
          <a:p>
            <a: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pPr>
            <a:r>
              <a:rPr lang="en-US" altLang="zh-CN" sz="1400" b="1" dirty="0">
                <a:solidFill>
                  <a:srgbClr val="0070C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FP64</a:t>
            </a:r>
            <a:endParaRPr kumimoji="0" lang="en-US" altLang="zh-CN" sz="1400" b="1" i="0" u="none" strike="noStrike" kern="1200" cap="none" spc="0" normalizeH="0" baseline="0" noProof="0" dirty="0">
              <a:solidFill>
                <a:srgbClr val="0070C0"/>
              </a:solidFill>
              <a:effectLst>
                <a:outerShdw blurRad="38100" dist="19050" dir="2700000" algn="tl" rotWithShape="0">
                  <a:schemeClr val="dk1">
                    <a:alpha val="40000"/>
                  </a:schemeClr>
                </a:outerShdw>
              </a:effectLst>
              <a:uLnTx/>
              <a:uFillTx/>
              <a:latin typeface="微软雅黑" panose="020B0503020204020204" charset="-122"/>
              <a:ea typeface="微软雅黑" panose="020B0503020204020204" charset="-122"/>
              <a:cs typeface="+mn-cs"/>
            </a:endParaRPr>
          </a:p>
        </p:txBody>
      </p:sp>
      <p:pic>
        <p:nvPicPr>
          <p:cNvPr id="506347470" name="图片 4"/>
          <p:cNvPicPr>
            <a:picLocks noChangeAspect="1" noChangeArrowheads="1"/>
          </p:cNvPicPr>
          <p:nvPr>
            <p:custDataLst>
              <p:tags r:id="rId9"/>
            </p:custDataLst>
          </p:nvPr>
        </p:nvPicPr>
        <p:blipFill>
          <a:blip r:embed="rId22">
            <a:extLst>
              <a:ext uri="{28A0092B-C50C-407E-A947-70E740481C1C}">
                <a14:useLocalDpi xmlns:a14="http://schemas.microsoft.com/office/drawing/2010/main" val="0"/>
              </a:ext>
            </a:extLst>
          </a:blip>
          <a:srcRect l="3995" t="3266" r="5848" b="3009"/>
          <a:stretch>
            <a:fillRect/>
          </a:stretch>
        </p:blipFill>
        <p:spPr>
          <a:xfrm>
            <a:off x="5881370" y="938530"/>
            <a:ext cx="3354705" cy="2905760"/>
          </a:xfrm>
          <a:prstGeom prst="rect">
            <a:avLst/>
          </a:prstGeom>
          <a:noFill/>
          <a:ln>
            <a:noFill/>
          </a:ln>
        </p:spPr>
      </p:pic>
      <p:sp>
        <p:nvSpPr>
          <p:cNvPr id="32" name="矩形 31"/>
          <p:cNvSpPr/>
          <p:nvPr>
            <p:custDataLst>
              <p:tags r:id="rId10"/>
            </p:custDataLst>
          </p:nvPr>
        </p:nvSpPr>
        <p:spPr>
          <a:xfrm>
            <a:off x="2012315" y="1565275"/>
            <a:ext cx="2658110" cy="68834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p:cNvCxnSpPr/>
          <p:nvPr>
            <p:custDataLst>
              <p:tags r:id="rId11"/>
            </p:custDataLst>
          </p:nvPr>
        </p:nvCxnSpPr>
        <p:spPr>
          <a:xfrm flipV="1">
            <a:off x="4670513" y="1059862"/>
            <a:ext cx="1491615" cy="505460"/>
          </a:xfrm>
          <a:prstGeom prst="straightConnector1">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custDataLst>
              <p:tags r:id="rId12"/>
            </p:custDataLst>
          </p:nvPr>
        </p:nvCxnSpPr>
        <p:spPr>
          <a:xfrm>
            <a:off x="4670513" y="2253426"/>
            <a:ext cx="1524000" cy="1301750"/>
          </a:xfrm>
          <a:prstGeom prst="straightConnector1">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矩形 35"/>
          <p:cNvSpPr/>
          <p:nvPr>
            <p:custDataLst>
              <p:tags r:id="rId13"/>
            </p:custDataLst>
          </p:nvPr>
        </p:nvSpPr>
        <p:spPr>
          <a:xfrm>
            <a:off x="3041650" y="4905375"/>
            <a:ext cx="2033270" cy="30988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p:cNvCxnSpPr/>
          <p:nvPr>
            <p:custDataLst>
              <p:tags r:id="rId14"/>
            </p:custDataLst>
          </p:nvPr>
        </p:nvCxnSpPr>
        <p:spPr>
          <a:xfrm flipV="1">
            <a:off x="5075008" y="4182157"/>
            <a:ext cx="1151255" cy="723265"/>
          </a:xfrm>
          <a:prstGeom prst="straightConnector1">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custDataLst>
              <p:tags r:id="rId15"/>
            </p:custDataLst>
          </p:nvPr>
        </p:nvCxnSpPr>
        <p:spPr>
          <a:xfrm>
            <a:off x="5075008" y="5182046"/>
            <a:ext cx="1161415" cy="1239520"/>
          </a:xfrm>
          <a:prstGeom prst="straightConnector1">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文本框 38"/>
          <p:cNvSpPr txBox="1"/>
          <p:nvPr>
            <p:custDataLst>
              <p:tags r:id="rId16"/>
            </p:custDataLst>
          </p:nvPr>
        </p:nvSpPr>
        <p:spPr>
          <a:xfrm>
            <a:off x="9172575" y="1646555"/>
            <a:ext cx="2802255" cy="774065"/>
          </a:xfrm>
          <a:prstGeom prst="rect">
            <a:avLst/>
          </a:prstGeom>
        </p:spPr>
        <p:txBody>
          <a:bodyPr vert="horz" wrap="square" lIns="0" tIns="45720" rIns="91440" bIns="46800" rtlCol="0">
            <a:spAutoFit/>
          </a:bodyPr>
          <a:lstStyle/>
          <a:p>
            <a:pPr marL="342900" marR="0" indent="-342900" algn="l" defTabSz="914400" rtl="0" eaLnBrk="1" fontAlgn="auto" latinLnBrk="0" hangingPunct="1">
              <a:lnSpc>
                <a:spcPct val="100000"/>
              </a:lnSpc>
              <a:spcBef>
                <a:spcPts val="1000"/>
              </a:spcBef>
              <a:spcAft>
                <a:spcPts val="0"/>
              </a:spcAft>
              <a:buClrTx/>
              <a:buSzTx/>
              <a:buFont typeface="Wingdings" panose="05000000000000000000" pitchFamily="2" charset="2"/>
              <a:buChar char="l"/>
            </a:pPr>
            <a:r>
              <a:rPr kumimoji="0" lang="zh-CN" altLang="en-US" i="0" u="none" strike="noStrike" kern="1200" cap="none" spc="0" normalizeH="0" baseline="0" noProof="0" dirty="0">
                <a:ln>
                  <a:noFill/>
                </a:ln>
                <a:effectLst/>
                <a:uLnTx/>
                <a:uFillTx/>
                <a:latin typeface="微软雅黑" panose="020B0503020204020204" charset="-122"/>
                <a:ea typeface="微软雅黑" panose="020B0503020204020204" charset="-122"/>
              </a:rPr>
              <a:t>低精度下，各求逆算法</a:t>
            </a:r>
          </a:p>
          <a:p>
            <a:pPr marR="0" indent="0" algn="l" defTabSz="914400" rtl="0" eaLnBrk="1" fontAlgn="auto" latinLnBrk="0" hangingPunct="1">
              <a:lnSpc>
                <a:spcPct val="100000"/>
              </a:lnSpc>
              <a:spcBef>
                <a:spcPts val="1000"/>
              </a:spcBef>
              <a:spcAft>
                <a:spcPts val="0"/>
              </a:spcAft>
              <a:buClrTx/>
              <a:buSzTx/>
              <a:buFont typeface="Wingdings" panose="05000000000000000000" pitchFamily="2" charset="2"/>
              <a:buNone/>
            </a:pPr>
            <a:r>
              <a:rPr kumimoji="0" lang="zh-CN" altLang="en-US" i="0" u="none" strike="noStrike" kern="1200" cap="none" spc="0" normalizeH="0" baseline="0" noProof="0" dirty="0">
                <a:ln>
                  <a:noFill/>
                </a:ln>
                <a:effectLst/>
                <a:uLnTx/>
                <a:uFillTx/>
                <a:latin typeface="微软雅黑" panose="020B0503020204020204" charset="-122"/>
                <a:ea typeface="微软雅黑" panose="020B0503020204020204" charset="-122"/>
              </a:rPr>
              <a:t>性能接近。</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endParaRPr>
          </a:p>
        </p:txBody>
      </p:sp>
      <p:sp>
        <p:nvSpPr>
          <p:cNvPr id="40" name="文本框 39"/>
          <p:cNvSpPr txBox="1"/>
          <p:nvPr>
            <p:custDataLst>
              <p:tags r:id="rId17"/>
            </p:custDataLst>
          </p:nvPr>
        </p:nvSpPr>
        <p:spPr>
          <a:xfrm>
            <a:off x="9201150" y="4759960"/>
            <a:ext cx="2802255" cy="1179195"/>
          </a:xfrm>
          <a:prstGeom prst="rect">
            <a:avLst/>
          </a:prstGeom>
        </p:spPr>
        <p:txBody>
          <a:bodyPr vert="horz" wrap="square" lIns="0" tIns="45720" rIns="91440" bIns="46800" rtlCol="0">
            <a:spAutoFit/>
          </a:bodyPr>
          <a:lstStyle/>
          <a:p>
            <a:pPr marL="342900" marR="0" indent="-342900" algn="l" defTabSz="914400" rtl="0" eaLnBrk="1" fontAlgn="auto" latinLnBrk="0" hangingPunct="1">
              <a:lnSpc>
                <a:spcPct val="100000"/>
              </a:lnSpc>
              <a:spcBef>
                <a:spcPts val="1000"/>
              </a:spcBef>
              <a:spcAft>
                <a:spcPts val="0"/>
              </a:spcAft>
              <a:buClrTx/>
              <a:buSzTx/>
              <a:buFont typeface="Wingdings" panose="05000000000000000000" pitchFamily="2" charset="2"/>
              <a:buChar char="l"/>
            </a:pPr>
            <a:r>
              <a:rPr kumimoji="0" lang="zh-CN" altLang="en-US" i="0" u="none" strike="noStrike" kern="1200" cap="none" spc="0" normalizeH="0" baseline="0" noProof="0" dirty="0">
                <a:ln>
                  <a:noFill/>
                </a:ln>
                <a:effectLst/>
                <a:uLnTx/>
                <a:uFillTx/>
                <a:latin typeface="微软雅黑" panose="020B0503020204020204" charset="-122"/>
                <a:ea typeface="微软雅黑" panose="020B0503020204020204" charset="-122"/>
              </a:rPr>
              <a:t>高精度下，各求逆算法</a:t>
            </a:r>
          </a:p>
          <a:p>
            <a:pPr marR="0" indent="0" algn="l" defTabSz="914400" rtl="0" eaLnBrk="1" fontAlgn="auto" latinLnBrk="0" hangingPunct="1">
              <a:lnSpc>
                <a:spcPct val="100000"/>
              </a:lnSpc>
              <a:spcBef>
                <a:spcPts val="1000"/>
              </a:spcBef>
              <a:spcAft>
                <a:spcPts val="0"/>
              </a:spcAft>
              <a:buClrTx/>
              <a:buSzTx/>
              <a:buFont typeface="Wingdings" panose="05000000000000000000" pitchFamily="2" charset="2"/>
              <a:buNone/>
            </a:pPr>
            <a:r>
              <a:rPr kumimoji="0" lang="zh-CN" altLang="en-US" i="0" u="none" strike="noStrike" kern="1200" cap="none" spc="0" normalizeH="0" baseline="0" noProof="0" dirty="0">
                <a:ln>
                  <a:noFill/>
                </a:ln>
                <a:effectLst/>
                <a:uLnTx/>
                <a:uFillTx/>
                <a:latin typeface="微软雅黑" panose="020B0503020204020204" charset="-122"/>
                <a:ea typeface="微软雅黑" panose="020B0503020204020204" charset="-122"/>
              </a:rPr>
              <a:t>性能有所差距，传统算法</a:t>
            </a:r>
          </a:p>
          <a:p>
            <a:pPr marR="0" indent="0" algn="l" defTabSz="914400" rtl="0" eaLnBrk="1" fontAlgn="auto" latinLnBrk="0" hangingPunct="1">
              <a:lnSpc>
                <a:spcPct val="100000"/>
              </a:lnSpc>
              <a:spcBef>
                <a:spcPts val="1000"/>
              </a:spcBef>
              <a:spcAft>
                <a:spcPts val="0"/>
              </a:spcAft>
              <a:buClrTx/>
              <a:buSzTx/>
              <a:buFont typeface="Wingdings" panose="05000000000000000000" pitchFamily="2" charset="2"/>
              <a:buNone/>
            </a:pPr>
            <a:r>
              <a:rPr kumimoji="0" lang="zh-CN" altLang="en-US" i="0" u="none" strike="noStrike" kern="1200" cap="none" spc="0" normalizeH="0" baseline="0" noProof="0" dirty="0">
                <a:ln>
                  <a:noFill/>
                </a:ln>
                <a:effectLst/>
                <a:uLnTx/>
                <a:uFillTx/>
                <a:latin typeface="微软雅黑" panose="020B0503020204020204" charset="-122"/>
                <a:ea typeface="微软雅黑" panose="020B0503020204020204" charset="-122"/>
              </a:rPr>
              <a:t>误差较小</a:t>
            </a:r>
          </a:p>
        </p:txBody>
      </p:sp>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2Y2OWZjYzQwOTYzZmFkNzIyM2E4M2M0NjViODFiNGU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 name="TABLE_ENDDRAG_ORIGIN_RECT" val="817*120"/>
  <p:tag name="TABLE_ENDDRAG_RECT" val="68*381*817*120"/>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TABLE_ENDDRAG_ORIGIN_RECT" val="382*145"/>
  <p:tag name="TABLE_ENDDRAG_RECT" val="262*300*382*145"/>
</p:tagLst>
</file>

<file path=ppt/tags/tag260.xml><?xml version="1.0" encoding="utf-8"?>
<p:tagLst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0.xml><?xml version="1.0" encoding="utf-8"?>
<p:tagLst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0.xml><?xml version="1.0" encoding="utf-8"?>
<p:tagLst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0.xml><?xml version="1.0" encoding="utf-8"?>
<p:tagLst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TABLE_ENDDRAG_ORIGIN_RECT" val="452*81"/>
  <p:tag name="TABLE_ENDDRAG_RECT" val="107*92*452*8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TABLE_ENDDRAG_ORIGIN_RECT" val="252*230"/>
  <p:tag name="TABLE_ENDDRAG_RECT" val="475*193*252*230"/>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3306</Words>
  <Application>Microsoft Office PowerPoint</Application>
  <PresentationFormat>宽屏</PresentationFormat>
  <Paragraphs>367</Paragraphs>
  <Slides>26</Slides>
  <Notes>12</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26</vt:i4>
      </vt:variant>
    </vt:vector>
  </HeadingPairs>
  <TitlesOfParts>
    <vt:vector size="38" baseType="lpstr">
      <vt:lpstr>等线</vt:lpstr>
      <vt:lpstr>等线 Light</vt:lpstr>
      <vt:lpstr>方正清刻本悦宋简体</vt:lpstr>
      <vt:lpstr>SimHei</vt:lpstr>
      <vt:lpstr>宋体</vt:lpstr>
      <vt:lpstr>微软雅黑</vt:lpstr>
      <vt:lpstr>Arial</vt:lpstr>
      <vt:lpstr>Cambria Math</vt:lpstr>
      <vt:lpstr>Times New Roman</vt:lpstr>
      <vt:lpstr>Wingdings</vt:lpstr>
      <vt:lpstr>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Meidong Xia</cp:lastModifiedBy>
  <cp:revision>389</cp:revision>
  <dcterms:created xsi:type="dcterms:W3CDTF">2021-02-18T07:30:00Z</dcterms:created>
  <dcterms:modified xsi:type="dcterms:W3CDTF">2023-12-12T10:31:18Z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0x01010030F0E0B3C2F1A048A79614CBF57DA9A1</vt:lpwstr>
  </property>
  <property fmtid="{D5CDD505-2E9C-101B-9397-08002B2CF9AE}" pid="3" name="ICV">
    <vt:lpwstr>2FEE453100804ABBAB31FAF03D8A2E48</vt:lpwstr>
  </property>
  <property fmtid="{D5CDD505-2E9C-101B-9397-08002B2CF9AE}" pid="4" name="KSOProductBuildVer">
    <vt:lpwstr>2052-12.1.0.15990</vt:lpwstr>
  </property>
</Properties>
</file>